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Roboto"/>
      <p:regular r:id="rId47"/>
      <p:bold r:id="rId48"/>
      <p:italic r:id="rId49"/>
      <p:boldItalic r:id="rId50"/>
    </p:embeddedFont>
    <p:embeddedFont>
      <p:font typeface="Gill Sans"/>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A42840-0487-4A1E-AA00-F1C81BC6AB54}">
  <a:tblStyle styleId="{4BA42840-0487-4A1E-AA00-F1C81BC6AB5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FBE5288-C980-4055-9694-48A85D522D9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illSans-regular.fntdata"/><Relationship Id="rId50" Type="http://schemas.openxmlformats.org/officeDocument/2006/relationships/font" Target="fonts/Roboto-boldItalic.fntdata"/><Relationship Id="rId52" Type="http://schemas.openxmlformats.org/officeDocument/2006/relationships/font" Target="fonts/GillSans-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traemos la propuesta que elaboramos para la mejora, trabajar en los filtros y variables de manera justa que serán seleccionadas jubilados con igual de oportunidades.</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aed6271bc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aed6271bc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2aaed6271bc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a8a512814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2aa8a51281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b5dbeecee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2ab5dbeecee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ab5dbeecee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b7b5ab37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b7b5ab370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ab7b5ab370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a8a512814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2aa8a51281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b80b0a80a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ab80b0a80a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b80b0a80a_2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b80b0a80a_2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ab80b0a80a_2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b5dbeecee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2ab5dbeecee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b80b0a80a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b80b0a80a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2ab80b0a80a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aa8ff32f5b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aa8ff32f5b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2aa8ff32f5b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a8a512814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de esta forma todos aquellos que hayan cotizado más de los años minimos (15 años) tendrán puntos en funcion de los años de manera creciente. el 0,37 surge ya que queremos que aquellos que han tributado 42 años alcacen ya 10 puntos y que con 15 años tributados que es lo minimo no tengan puntos por tanto 10/(42-15)=0,37</a:t>
            </a:r>
            <a:endParaRPr/>
          </a:p>
        </p:txBody>
      </p:sp>
      <p:sp>
        <p:nvSpPr>
          <p:cNvPr id="329" name="Google Shape;329;g2aa8a51281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a8a512814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2aa8a51281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aa8ff32f5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aa8ff32f5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2aa8ff32f5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aa8ff32f5b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2aa8ff32f5b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aa8ff32f5b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aa8ff32f5b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ES" sz="1800">
                <a:solidFill>
                  <a:srgbClr val="595959"/>
                </a:solidFill>
                <a:latin typeface="Arial"/>
                <a:ea typeface="Arial"/>
                <a:cs typeface="Arial"/>
                <a:sym typeface="Arial"/>
              </a:rPr>
              <a:t>Tipos de discapacidad:</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s-ES" sz="1800">
                <a:solidFill>
                  <a:srgbClr val="595959"/>
                </a:solidFill>
                <a:latin typeface="Arial"/>
                <a:ea typeface="Arial"/>
                <a:cs typeface="Arial"/>
                <a:sym typeface="Arial"/>
              </a:rPr>
              <a:t>grado 0→ discapacidad nula→0-4%</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s-ES" sz="1800">
                <a:solidFill>
                  <a:srgbClr val="595959"/>
                </a:solidFill>
                <a:latin typeface="Arial"/>
                <a:ea typeface="Arial"/>
                <a:cs typeface="Arial"/>
                <a:sym typeface="Arial"/>
              </a:rPr>
              <a:t>grado 1 →discapacidad leve→ 5-24%</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s-ES" sz="1800">
                <a:solidFill>
                  <a:srgbClr val="595959"/>
                </a:solidFill>
                <a:latin typeface="Arial"/>
                <a:ea typeface="Arial"/>
                <a:cs typeface="Arial"/>
                <a:sym typeface="Arial"/>
              </a:rPr>
              <a:t>grado 2→discapacidad moderada → 25-49% </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s-ES" sz="1800">
                <a:solidFill>
                  <a:srgbClr val="595959"/>
                </a:solidFill>
                <a:latin typeface="Arial"/>
                <a:ea typeface="Arial"/>
                <a:cs typeface="Arial"/>
                <a:sym typeface="Arial"/>
              </a:rPr>
              <a:t>grado 3 → discapacidad grave → 50-95%</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s-ES" sz="1800">
                <a:solidFill>
                  <a:srgbClr val="595959"/>
                </a:solidFill>
                <a:latin typeface="Arial"/>
                <a:ea typeface="Arial"/>
                <a:cs typeface="Arial"/>
                <a:sym typeface="Arial"/>
              </a:rPr>
              <a:t>grado 4 → discapacidad total → 96-100%</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s-ES" sz="1800">
                <a:solidFill>
                  <a:srgbClr val="595959"/>
                </a:solidFill>
                <a:latin typeface="Arial"/>
                <a:ea typeface="Arial"/>
                <a:cs typeface="Arial"/>
                <a:sym typeface="Arial"/>
              </a:rPr>
              <a:t>las personas que necesitan cuidados disponen de un acompañante</a:t>
            </a:r>
            <a:endParaRPr sz="1800">
              <a:solidFill>
                <a:srgbClr val="595959"/>
              </a:solidFill>
              <a:latin typeface="Arial"/>
              <a:ea typeface="Arial"/>
              <a:cs typeface="Arial"/>
              <a:sym typeface="Arial"/>
            </a:endParaRPr>
          </a:p>
          <a:p>
            <a:pPr indent="0" lvl="0" marL="0" rtl="0" algn="just">
              <a:spcBef>
                <a:spcPts val="1200"/>
              </a:spcBef>
              <a:spcAft>
                <a:spcPts val="0"/>
              </a:spcAft>
              <a:buClr>
                <a:srgbClr val="000000"/>
              </a:buClr>
              <a:buFont typeface="Arial"/>
              <a:buNone/>
            </a:pPr>
            <a:r>
              <a:rPr lang="es-ES" sz="1800">
                <a:solidFill>
                  <a:srgbClr val="595959"/>
                </a:solidFill>
                <a:latin typeface="Arial"/>
                <a:ea typeface="Arial"/>
                <a:cs typeface="Arial"/>
                <a:sym typeface="Arial"/>
              </a:rPr>
              <a:t>grado 0 y 1→ 0 puntos</a:t>
            </a:r>
            <a:endParaRPr sz="1800">
              <a:solidFill>
                <a:srgbClr val="595959"/>
              </a:solidFill>
              <a:latin typeface="Arial"/>
              <a:ea typeface="Arial"/>
              <a:cs typeface="Arial"/>
              <a:sym typeface="Arial"/>
            </a:endParaRPr>
          </a:p>
          <a:p>
            <a:pPr indent="0" lvl="0" marL="0" rtl="0" algn="l">
              <a:lnSpc>
                <a:spcPct val="115000"/>
              </a:lnSpc>
              <a:spcBef>
                <a:spcPts val="0"/>
              </a:spcBef>
              <a:spcAft>
                <a:spcPts val="0"/>
              </a:spcAft>
              <a:buNone/>
            </a:pPr>
            <a:r>
              <a:rPr lang="es-ES" sz="1800">
                <a:solidFill>
                  <a:srgbClr val="595959"/>
                </a:solidFill>
                <a:latin typeface="Arial"/>
                <a:ea typeface="Arial"/>
                <a:cs typeface="Arial"/>
                <a:sym typeface="Arial"/>
              </a:rPr>
              <a:t>grado 2 → 5 puntos</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s-ES" sz="1800">
                <a:solidFill>
                  <a:srgbClr val="595959"/>
                </a:solidFill>
                <a:latin typeface="Arial"/>
                <a:ea typeface="Arial"/>
                <a:cs typeface="Arial"/>
                <a:sym typeface="Arial"/>
              </a:rPr>
              <a:t>grado 3 → 10 puntos</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s-ES" sz="1800">
                <a:solidFill>
                  <a:srgbClr val="595959"/>
                </a:solidFill>
                <a:latin typeface="Arial"/>
                <a:ea typeface="Arial"/>
                <a:cs typeface="Arial"/>
                <a:sym typeface="Arial"/>
              </a:rPr>
              <a:t>grado 4 → 15 puntos</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s-ES" sz="1800">
                <a:solidFill>
                  <a:srgbClr val="595959"/>
                </a:solidFill>
                <a:latin typeface="Arial"/>
                <a:ea typeface="Arial"/>
                <a:cs typeface="Arial"/>
                <a:sym typeface="Arial"/>
              </a:rPr>
              <a:t>justificación: </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t/>
            </a:r>
            <a:endParaRPr sz="1800">
              <a:solidFill>
                <a:srgbClr val="000000"/>
              </a:solidFill>
              <a:latin typeface="Gill Sans"/>
              <a:ea typeface="Gill Sans"/>
              <a:cs typeface="Gill Sans"/>
              <a:sym typeface="Gill Sans"/>
            </a:endParaRPr>
          </a:p>
          <a:p>
            <a:pPr indent="0" lvl="0" marL="0" rtl="0" algn="l">
              <a:spcBef>
                <a:spcPts val="1200"/>
              </a:spcBef>
              <a:spcAft>
                <a:spcPts val="0"/>
              </a:spcAft>
              <a:buNone/>
            </a:pPr>
            <a:r>
              <a:t/>
            </a:r>
            <a:endParaRPr/>
          </a:p>
        </p:txBody>
      </p:sp>
      <p:sp>
        <p:nvSpPr>
          <p:cNvPr id="398" name="Google Shape;398;g2aa8ff32f5b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aa8ff32f5b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aa8ff32f5b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g2aa8ff32f5b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ac2edca6d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aac2edca6d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2aac2edca6d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b5dbeecee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2ab5dbeecee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aac2edca6d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aac2edca6d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2aac2edca6d_1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aac2edca6d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aac2edca6d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2aac2edca6d_1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aac2edca6d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aac2edca6d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Grado 0: Discapacidad Nula 0-4%</a:t>
            </a:r>
            <a:endParaRPr/>
          </a:p>
          <a:p>
            <a:pPr indent="0" lvl="0" marL="0" rtl="0" algn="l">
              <a:spcBef>
                <a:spcPts val="0"/>
              </a:spcBef>
              <a:spcAft>
                <a:spcPts val="0"/>
              </a:spcAft>
              <a:buNone/>
            </a:pPr>
            <a:r>
              <a:rPr lang="es-ES"/>
              <a:t>Grado 1: Discapacidad Leve 5-24%</a:t>
            </a:r>
            <a:endParaRPr/>
          </a:p>
          <a:p>
            <a:pPr indent="0" lvl="0" marL="0" rtl="0" algn="l">
              <a:spcBef>
                <a:spcPts val="0"/>
              </a:spcBef>
              <a:spcAft>
                <a:spcPts val="0"/>
              </a:spcAft>
              <a:buNone/>
            </a:pPr>
            <a:r>
              <a:rPr lang="es-ES"/>
              <a:t>Grado 2: Discapacidad Moderada 25-49%</a:t>
            </a:r>
            <a:endParaRPr/>
          </a:p>
          <a:p>
            <a:pPr indent="0" lvl="0" marL="0" rtl="0" algn="l">
              <a:spcBef>
                <a:spcPts val="0"/>
              </a:spcBef>
              <a:spcAft>
                <a:spcPts val="0"/>
              </a:spcAft>
              <a:buNone/>
            </a:pPr>
            <a:r>
              <a:rPr lang="es-ES"/>
              <a:t>Grado 3: Discapacidad Grave 50–95%</a:t>
            </a:r>
            <a:endParaRPr/>
          </a:p>
          <a:p>
            <a:pPr indent="0" lvl="0" marL="0" rtl="0" algn="l">
              <a:spcBef>
                <a:spcPts val="0"/>
              </a:spcBef>
              <a:spcAft>
                <a:spcPts val="0"/>
              </a:spcAft>
              <a:buNone/>
            </a:pPr>
            <a:r>
              <a:rPr lang="es-ES"/>
              <a:t>Grado 4: Discapacidad Total 96-100%</a:t>
            </a:r>
            <a:endParaRPr/>
          </a:p>
          <a:p>
            <a:pPr indent="0" lvl="0" marL="0" rtl="0" algn="l">
              <a:spcBef>
                <a:spcPts val="0"/>
              </a:spcBef>
              <a:spcAft>
                <a:spcPts val="0"/>
              </a:spcAft>
              <a:buNone/>
            </a:pPr>
            <a:r>
              <a:t/>
            </a:r>
            <a:endParaRPr/>
          </a:p>
        </p:txBody>
      </p:sp>
      <p:sp>
        <p:nvSpPr>
          <p:cNvPr id="485" name="Google Shape;485;g2aac2edca6d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aac2edca6d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aac2edca6d_1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2aac2edca6d_1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aac2edca6d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aac2edca6d_1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2aac2edca6d_1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ab0c4b8b6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ab0c4b8b6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2ab0c4b8b6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ab4f00a78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ab4f00a78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2ab4f00a78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ab4f00a788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ab4f00a788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2ab4f00a788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ab7b5ab37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ab7b5ab370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2ab7b5ab370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ab5dbeecee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2ab5dbeecee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aed6271bc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800"/>
              <a:buFont typeface="Gill Sans"/>
              <a:buNone/>
            </a:pPr>
            <a:r>
              <a:rPr lang="es-ES">
                <a:latin typeface="Gill Sans"/>
                <a:ea typeface="Gill Sans"/>
                <a:cs typeface="Gill Sans"/>
                <a:sym typeface="Gill Sans"/>
              </a:rPr>
              <a:t>INTRODUCCIÓN DE (NOMBRE EMPRESA) Y PROYECTO (NOMBRE PROYECTO)</a:t>
            </a:r>
            <a:endParaRPr/>
          </a:p>
        </p:txBody>
      </p:sp>
      <p:sp>
        <p:nvSpPr>
          <p:cNvPr id="121" name="Google Shape;121;g2aaed6271bc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ab80b0a80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ab80b0a80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1150" lvl="0" marL="457200" rtl="0" algn="l">
              <a:lnSpc>
                <a:spcPct val="115000"/>
              </a:lnSpc>
              <a:spcBef>
                <a:spcPts val="1200"/>
              </a:spcBef>
              <a:spcAft>
                <a:spcPts val="0"/>
              </a:spcAft>
              <a:buClr>
                <a:schemeClr val="dk1"/>
              </a:buClr>
              <a:buSzPts val="1300"/>
              <a:buFont typeface="Calibri"/>
              <a:buChar char="-"/>
            </a:pPr>
            <a:r>
              <a:rPr lang="es-ES" sz="1100">
                <a:latin typeface="Arial"/>
                <a:ea typeface="Arial"/>
                <a:cs typeface="Arial"/>
                <a:sym typeface="Arial"/>
              </a:rPr>
              <a:t>Hay 9,15 millones de pensionistas </a:t>
            </a:r>
            <a:r>
              <a:rPr lang="es-ES" sz="1100">
                <a:solidFill>
                  <a:srgbClr val="515151"/>
                </a:solidFill>
                <a:latin typeface="Arial"/>
                <a:ea typeface="Arial"/>
                <a:cs typeface="Arial"/>
                <a:sym typeface="Arial"/>
              </a:rPr>
              <a:t>886.269 plazas en la actualidad Imserso</a:t>
            </a:r>
            <a:endParaRPr sz="1100">
              <a:solidFill>
                <a:srgbClr val="515151"/>
              </a:solidFill>
              <a:latin typeface="Arial"/>
              <a:ea typeface="Arial"/>
              <a:cs typeface="Arial"/>
              <a:sym typeface="Arial"/>
            </a:endParaRPr>
          </a:p>
          <a:p>
            <a:pPr indent="-298450" lvl="0" marL="457200" rtl="0" algn="l">
              <a:lnSpc>
                <a:spcPct val="115000"/>
              </a:lnSpc>
              <a:spcBef>
                <a:spcPts val="0"/>
              </a:spcBef>
              <a:spcAft>
                <a:spcPts val="0"/>
              </a:spcAft>
              <a:buClr>
                <a:srgbClr val="515151"/>
              </a:buClr>
              <a:buSzPts val="1100"/>
              <a:buFont typeface="Arial"/>
              <a:buChar char="-"/>
            </a:pPr>
            <a:r>
              <a:rPr lang="es-ES" sz="1100">
                <a:solidFill>
                  <a:srgbClr val="515151"/>
                </a:solidFill>
                <a:latin typeface="Arial"/>
                <a:ea typeface="Arial"/>
                <a:cs typeface="Arial"/>
                <a:sym typeface="Arial"/>
              </a:rPr>
              <a:t>no existe puntos maximos en varias variables para poder establecer pesos</a:t>
            </a:r>
            <a:endParaRPr sz="1100">
              <a:solidFill>
                <a:srgbClr val="515151"/>
              </a:solidFill>
              <a:latin typeface="Arial"/>
              <a:ea typeface="Arial"/>
              <a:cs typeface="Arial"/>
              <a:sym typeface="Arial"/>
            </a:endParaRPr>
          </a:p>
        </p:txBody>
      </p:sp>
      <p:sp>
        <p:nvSpPr>
          <p:cNvPr id="616" name="Google Shape;616;g2ab80b0a80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b2f8c4255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b2f8c4255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ab2f8c4255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a8ff32f5b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a8ff32f5b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1150" lvl="0" marL="457200" rtl="0" algn="l">
              <a:lnSpc>
                <a:spcPct val="115000"/>
              </a:lnSpc>
              <a:spcBef>
                <a:spcPts val="1200"/>
              </a:spcBef>
              <a:spcAft>
                <a:spcPts val="0"/>
              </a:spcAft>
              <a:buClr>
                <a:schemeClr val="dk1"/>
              </a:buClr>
              <a:buSzPts val="1300"/>
              <a:buFont typeface="Calibri"/>
              <a:buChar char="-"/>
            </a:pPr>
            <a:r>
              <a:rPr lang="es-ES" sz="1100">
                <a:latin typeface="Arial"/>
                <a:ea typeface="Arial"/>
                <a:cs typeface="Arial"/>
                <a:sym typeface="Arial"/>
              </a:rPr>
              <a:t>Hay 9,15 millones de pensionistas </a:t>
            </a:r>
            <a:r>
              <a:rPr lang="es-ES" sz="1100">
                <a:solidFill>
                  <a:srgbClr val="515151"/>
                </a:solidFill>
                <a:latin typeface="Arial"/>
                <a:ea typeface="Arial"/>
                <a:cs typeface="Arial"/>
                <a:sym typeface="Arial"/>
              </a:rPr>
              <a:t>886.269 plazas en la actualidad Imserso</a:t>
            </a:r>
            <a:endParaRPr sz="1100">
              <a:solidFill>
                <a:srgbClr val="515151"/>
              </a:solidFill>
              <a:latin typeface="Arial"/>
              <a:ea typeface="Arial"/>
              <a:cs typeface="Arial"/>
              <a:sym typeface="Arial"/>
            </a:endParaRPr>
          </a:p>
          <a:p>
            <a:pPr indent="-298450" lvl="0" marL="457200" rtl="0" algn="l">
              <a:lnSpc>
                <a:spcPct val="115000"/>
              </a:lnSpc>
              <a:spcBef>
                <a:spcPts val="0"/>
              </a:spcBef>
              <a:spcAft>
                <a:spcPts val="0"/>
              </a:spcAft>
              <a:buClr>
                <a:srgbClr val="515151"/>
              </a:buClr>
              <a:buSzPts val="1100"/>
              <a:buFont typeface="Arial"/>
              <a:buChar char="-"/>
            </a:pPr>
            <a:r>
              <a:rPr lang="es-ES" sz="1100">
                <a:solidFill>
                  <a:srgbClr val="515151"/>
                </a:solidFill>
                <a:latin typeface="Arial"/>
                <a:ea typeface="Arial"/>
                <a:cs typeface="Arial"/>
                <a:sym typeface="Arial"/>
              </a:rPr>
              <a:t>no existe puntos maximos en varias variables para poder establecer pesos</a:t>
            </a:r>
            <a:endParaRPr sz="1100">
              <a:solidFill>
                <a:srgbClr val="515151"/>
              </a:solidFill>
              <a:latin typeface="Arial"/>
              <a:ea typeface="Arial"/>
              <a:cs typeface="Arial"/>
              <a:sym typeface="Arial"/>
            </a:endParaRPr>
          </a:p>
        </p:txBody>
      </p:sp>
      <p:sp>
        <p:nvSpPr>
          <p:cNvPr id="146" name="Google Shape;146;g2aa8ff32f5b_0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b2f8c425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b2f8c4255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1150" lvl="0" marL="457200" rtl="0" algn="l">
              <a:lnSpc>
                <a:spcPct val="115000"/>
              </a:lnSpc>
              <a:spcBef>
                <a:spcPts val="1200"/>
              </a:spcBef>
              <a:spcAft>
                <a:spcPts val="0"/>
              </a:spcAft>
              <a:buClr>
                <a:schemeClr val="dk1"/>
              </a:buClr>
              <a:buSzPts val="1300"/>
              <a:buFont typeface="Calibri"/>
              <a:buChar char="-"/>
            </a:pPr>
            <a:r>
              <a:rPr lang="es-ES" sz="1100">
                <a:latin typeface="Arial"/>
                <a:ea typeface="Arial"/>
                <a:cs typeface="Arial"/>
                <a:sym typeface="Arial"/>
              </a:rPr>
              <a:t>Hay 9,15 millones de pensionistas </a:t>
            </a:r>
            <a:r>
              <a:rPr lang="es-ES" sz="1100">
                <a:solidFill>
                  <a:srgbClr val="515151"/>
                </a:solidFill>
                <a:latin typeface="Arial"/>
                <a:ea typeface="Arial"/>
                <a:cs typeface="Arial"/>
                <a:sym typeface="Arial"/>
              </a:rPr>
              <a:t>886.269 plazas en la actualidad Imserso</a:t>
            </a:r>
            <a:endParaRPr sz="1100">
              <a:solidFill>
                <a:srgbClr val="515151"/>
              </a:solidFill>
              <a:latin typeface="Arial"/>
              <a:ea typeface="Arial"/>
              <a:cs typeface="Arial"/>
              <a:sym typeface="Arial"/>
            </a:endParaRPr>
          </a:p>
          <a:p>
            <a:pPr indent="-298450" lvl="0" marL="457200" rtl="0" algn="l">
              <a:lnSpc>
                <a:spcPct val="115000"/>
              </a:lnSpc>
              <a:spcBef>
                <a:spcPts val="0"/>
              </a:spcBef>
              <a:spcAft>
                <a:spcPts val="0"/>
              </a:spcAft>
              <a:buClr>
                <a:srgbClr val="515151"/>
              </a:buClr>
              <a:buSzPts val="1100"/>
              <a:buFont typeface="Arial"/>
              <a:buChar char="-"/>
            </a:pPr>
            <a:r>
              <a:rPr lang="es-ES" sz="1100">
                <a:solidFill>
                  <a:srgbClr val="515151"/>
                </a:solidFill>
                <a:latin typeface="Arial"/>
                <a:ea typeface="Arial"/>
                <a:cs typeface="Arial"/>
                <a:sym typeface="Arial"/>
              </a:rPr>
              <a:t>no existe puntos maximos en varias variables para poder establecer pesos</a:t>
            </a:r>
            <a:endParaRPr sz="1100">
              <a:solidFill>
                <a:srgbClr val="515151"/>
              </a:solidFill>
              <a:latin typeface="Arial"/>
              <a:ea typeface="Arial"/>
              <a:cs typeface="Arial"/>
              <a:sym typeface="Arial"/>
            </a:endParaRPr>
          </a:p>
        </p:txBody>
      </p:sp>
      <p:sp>
        <p:nvSpPr>
          <p:cNvPr id="157" name="Google Shape;157;g2ab2f8c4255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a8a51281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2aa8a51281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aed6271b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aed6271b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2aaed6271b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 name="Shape 18"/>
        <p:cNvGrpSpPr/>
        <p:nvPr/>
      </p:nvGrpSpPr>
      <p:grpSpPr>
        <a:xfrm>
          <a:off x="0" y="0"/>
          <a:ext cx="0" cy="0"/>
          <a:chOff x="0" y="0"/>
          <a:chExt cx="0" cy="0"/>
        </a:xfrm>
      </p:grpSpPr>
      <p:sp>
        <p:nvSpPr>
          <p:cNvPr id="19" name="Google Shape;19;p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2" name="Shape 82"/>
        <p:cNvGrpSpPr/>
        <p:nvPr/>
      </p:nvGrpSpPr>
      <p:grpSpPr>
        <a:xfrm>
          <a:off x="0" y="0"/>
          <a:ext cx="0" cy="0"/>
          <a:chOff x="0" y="0"/>
          <a:chExt cx="0" cy="0"/>
        </a:xfrm>
      </p:grpSpPr>
      <p:sp>
        <p:nvSpPr>
          <p:cNvPr id="83" name="Google Shape;83;p11"/>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6" name="Google Shape;86;p1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9" name="Shape 89"/>
        <p:cNvGrpSpPr/>
        <p:nvPr/>
      </p:nvGrpSpPr>
      <p:grpSpPr>
        <a:xfrm>
          <a:off x="0" y="0"/>
          <a:ext cx="0" cy="0"/>
          <a:chOff x="0" y="0"/>
          <a:chExt cx="0" cy="0"/>
        </a:xfrm>
      </p:grpSpPr>
      <p:sp>
        <p:nvSpPr>
          <p:cNvPr id="90" name="Google Shape;90;p12"/>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3" name="Google Shape;93;p12"/>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2"/>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2"/>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900">
                <a:solidFill>
                  <a:srgbClr val="2D58AC"/>
                </a:solidFill>
                <a:latin typeface="Gill Sans"/>
                <a:ea typeface="Gill Sans"/>
                <a:cs typeface="Gill Sans"/>
                <a:sym typeface="Gill Sans"/>
              </a:defRPr>
            </a:lvl1pPr>
            <a:lvl2pPr indent="0" lvl="1" marL="0" marR="0" algn="r">
              <a:spcBef>
                <a:spcPts val="0"/>
              </a:spcBef>
              <a:buNone/>
              <a:defRPr sz="900">
                <a:solidFill>
                  <a:srgbClr val="2D58AC"/>
                </a:solidFill>
                <a:latin typeface="Gill Sans"/>
                <a:ea typeface="Gill Sans"/>
                <a:cs typeface="Gill Sans"/>
                <a:sym typeface="Gill Sans"/>
              </a:defRPr>
            </a:lvl2pPr>
            <a:lvl3pPr indent="0" lvl="2" marL="0" marR="0" algn="r">
              <a:spcBef>
                <a:spcPts val="0"/>
              </a:spcBef>
              <a:buNone/>
              <a:defRPr sz="900">
                <a:solidFill>
                  <a:srgbClr val="2D58AC"/>
                </a:solidFill>
                <a:latin typeface="Gill Sans"/>
                <a:ea typeface="Gill Sans"/>
                <a:cs typeface="Gill Sans"/>
                <a:sym typeface="Gill Sans"/>
              </a:defRPr>
            </a:lvl3pPr>
            <a:lvl4pPr indent="0" lvl="3" marL="0" marR="0" algn="r">
              <a:spcBef>
                <a:spcPts val="0"/>
              </a:spcBef>
              <a:buNone/>
              <a:defRPr sz="900">
                <a:solidFill>
                  <a:srgbClr val="2D58AC"/>
                </a:solidFill>
                <a:latin typeface="Gill Sans"/>
                <a:ea typeface="Gill Sans"/>
                <a:cs typeface="Gill Sans"/>
                <a:sym typeface="Gill Sans"/>
              </a:defRPr>
            </a:lvl4pPr>
            <a:lvl5pPr indent="0" lvl="4" marL="0" marR="0" algn="r">
              <a:spcBef>
                <a:spcPts val="0"/>
              </a:spcBef>
              <a:buNone/>
              <a:defRPr sz="900">
                <a:solidFill>
                  <a:srgbClr val="2D58AC"/>
                </a:solidFill>
                <a:latin typeface="Gill Sans"/>
                <a:ea typeface="Gill Sans"/>
                <a:cs typeface="Gill Sans"/>
                <a:sym typeface="Gill Sans"/>
              </a:defRPr>
            </a:lvl5pPr>
            <a:lvl6pPr indent="0" lvl="5" marL="0" marR="0" algn="r">
              <a:spcBef>
                <a:spcPts val="0"/>
              </a:spcBef>
              <a:buNone/>
              <a:defRPr sz="900">
                <a:solidFill>
                  <a:srgbClr val="2D58AC"/>
                </a:solidFill>
                <a:latin typeface="Gill Sans"/>
                <a:ea typeface="Gill Sans"/>
                <a:cs typeface="Gill Sans"/>
                <a:sym typeface="Gill Sans"/>
              </a:defRPr>
            </a:lvl6pPr>
            <a:lvl7pPr indent="0" lvl="6" marL="0" marR="0" algn="r">
              <a:spcBef>
                <a:spcPts val="0"/>
              </a:spcBef>
              <a:buNone/>
              <a:defRPr sz="900">
                <a:solidFill>
                  <a:srgbClr val="2D58AC"/>
                </a:solidFill>
                <a:latin typeface="Gill Sans"/>
                <a:ea typeface="Gill Sans"/>
                <a:cs typeface="Gill Sans"/>
                <a:sym typeface="Gill Sans"/>
              </a:defRPr>
            </a:lvl7pPr>
            <a:lvl8pPr indent="0" lvl="7" marL="0" marR="0" algn="r">
              <a:spcBef>
                <a:spcPts val="0"/>
              </a:spcBef>
              <a:buNone/>
              <a:defRPr sz="900">
                <a:solidFill>
                  <a:srgbClr val="2D58AC"/>
                </a:solidFill>
                <a:latin typeface="Gill Sans"/>
                <a:ea typeface="Gill Sans"/>
                <a:cs typeface="Gill Sans"/>
                <a:sym typeface="Gill Sans"/>
              </a:defRPr>
            </a:lvl8pPr>
            <a:lvl9pPr indent="0" lvl="8" marL="0" marR="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2" name="Shape 22"/>
        <p:cNvGrpSpPr/>
        <p:nvPr/>
      </p:nvGrpSpPr>
      <p:grpSpPr>
        <a:xfrm>
          <a:off x="0" y="0"/>
          <a:ext cx="0" cy="0"/>
          <a:chOff x="0" y="0"/>
          <a:chExt cx="0" cy="0"/>
        </a:xfrm>
      </p:grpSpPr>
      <p:sp>
        <p:nvSpPr>
          <p:cNvPr id="23" name="Google Shape;23;p3"/>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26" name="Google Shape;26;p3"/>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900">
                <a:solidFill>
                  <a:srgbClr val="2D58AC"/>
                </a:solidFill>
                <a:latin typeface="Gill Sans"/>
                <a:ea typeface="Gill Sans"/>
                <a:cs typeface="Gill Sans"/>
                <a:sym typeface="Gill Sans"/>
              </a:defRPr>
            </a:lvl1pPr>
            <a:lvl2pPr indent="0" lvl="1" marL="0" marR="0" algn="r">
              <a:spcBef>
                <a:spcPts val="0"/>
              </a:spcBef>
              <a:buNone/>
              <a:defRPr sz="900">
                <a:solidFill>
                  <a:srgbClr val="2D58AC"/>
                </a:solidFill>
                <a:latin typeface="Gill Sans"/>
                <a:ea typeface="Gill Sans"/>
                <a:cs typeface="Gill Sans"/>
                <a:sym typeface="Gill Sans"/>
              </a:defRPr>
            </a:lvl2pPr>
            <a:lvl3pPr indent="0" lvl="2" marL="0" marR="0" algn="r">
              <a:spcBef>
                <a:spcPts val="0"/>
              </a:spcBef>
              <a:buNone/>
              <a:defRPr sz="900">
                <a:solidFill>
                  <a:srgbClr val="2D58AC"/>
                </a:solidFill>
                <a:latin typeface="Gill Sans"/>
                <a:ea typeface="Gill Sans"/>
                <a:cs typeface="Gill Sans"/>
                <a:sym typeface="Gill Sans"/>
              </a:defRPr>
            </a:lvl3pPr>
            <a:lvl4pPr indent="0" lvl="3" marL="0" marR="0" algn="r">
              <a:spcBef>
                <a:spcPts val="0"/>
              </a:spcBef>
              <a:buNone/>
              <a:defRPr sz="900">
                <a:solidFill>
                  <a:srgbClr val="2D58AC"/>
                </a:solidFill>
                <a:latin typeface="Gill Sans"/>
                <a:ea typeface="Gill Sans"/>
                <a:cs typeface="Gill Sans"/>
                <a:sym typeface="Gill Sans"/>
              </a:defRPr>
            </a:lvl4pPr>
            <a:lvl5pPr indent="0" lvl="4" marL="0" marR="0" algn="r">
              <a:spcBef>
                <a:spcPts val="0"/>
              </a:spcBef>
              <a:buNone/>
              <a:defRPr sz="900">
                <a:solidFill>
                  <a:srgbClr val="2D58AC"/>
                </a:solidFill>
                <a:latin typeface="Gill Sans"/>
                <a:ea typeface="Gill Sans"/>
                <a:cs typeface="Gill Sans"/>
                <a:sym typeface="Gill Sans"/>
              </a:defRPr>
            </a:lvl5pPr>
            <a:lvl6pPr indent="0" lvl="5" marL="0" marR="0" algn="r">
              <a:spcBef>
                <a:spcPts val="0"/>
              </a:spcBef>
              <a:buNone/>
              <a:defRPr sz="900">
                <a:solidFill>
                  <a:srgbClr val="2D58AC"/>
                </a:solidFill>
                <a:latin typeface="Gill Sans"/>
                <a:ea typeface="Gill Sans"/>
                <a:cs typeface="Gill Sans"/>
                <a:sym typeface="Gill Sans"/>
              </a:defRPr>
            </a:lvl6pPr>
            <a:lvl7pPr indent="0" lvl="6" marL="0" marR="0" algn="r">
              <a:spcBef>
                <a:spcPts val="0"/>
              </a:spcBef>
              <a:buNone/>
              <a:defRPr sz="900">
                <a:solidFill>
                  <a:srgbClr val="2D58AC"/>
                </a:solidFill>
                <a:latin typeface="Gill Sans"/>
                <a:ea typeface="Gill Sans"/>
                <a:cs typeface="Gill Sans"/>
                <a:sym typeface="Gill Sans"/>
              </a:defRPr>
            </a:lvl7pPr>
            <a:lvl8pPr indent="0" lvl="7" marL="0" marR="0" algn="r">
              <a:spcBef>
                <a:spcPts val="0"/>
              </a:spcBef>
              <a:buNone/>
              <a:defRPr sz="900">
                <a:solidFill>
                  <a:srgbClr val="2D58AC"/>
                </a:solidFill>
                <a:latin typeface="Gill Sans"/>
                <a:ea typeface="Gill Sans"/>
                <a:cs typeface="Gill Sans"/>
                <a:sym typeface="Gill Sans"/>
              </a:defRPr>
            </a:lvl8pPr>
            <a:lvl9pPr indent="0" lvl="8" marL="0" marR="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29" name="Shape 29"/>
        <p:cNvGrpSpPr/>
        <p:nvPr/>
      </p:nvGrpSpPr>
      <p:grpSpPr>
        <a:xfrm>
          <a:off x="0" y="0"/>
          <a:ext cx="0" cy="0"/>
          <a:chOff x="0" y="0"/>
          <a:chExt cx="0" cy="0"/>
        </a:xfrm>
      </p:grpSpPr>
      <p:sp>
        <p:nvSpPr>
          <p:cNvPr id="30" name="Google Shape;30;p4"/>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33" name="Google Shape;33;p4"/>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4" name="Google Shape;34;p4"/>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35" name="Google Shape;35;p4"/>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6" name="Google Shape;36;p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39" name="Shape 39"/>
        <p:cNvGrpSpPr/>
        <p:nvPr/>
      </p:nvGrpSpPr>
      <p:grpSpPr>
        <a:xfrm>
          <a:off x="0" y="0"/>
          <a:ext cx="0" cy="0"/>
          <a:chOff x="0" y="0"/>
          <a:chExt cx="0" cy="0"/>
        </a:xfrm>
      </p:grpSpPr>
      <p:sp>
        <p:nvSpPr>
          <p:cNvPr id="40" name="Google Shape;40;p5"/>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3" name="Google Shape;43;p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contenido" type="twoObj">
  <p:cSld name="TWO_OBJECTS">
    <p:spTree>
      <p:nvGrpSpPr>
        <p:cNvPr id="46" name="Shape 46"/>
        <p:cNvGrpSpPr/>
        <p:nvPr/>
      </p:nvGrpSpPr>
      <p:grpSpPr>
        <a:xfrm>
          <a:off x="0" y="0"/>
          <a:ext cx="0" cy="0"/>
          <a:chOff x="0" y="0"/>
          <a:chExt cx="0" cy="0"/>
        </a:xfrm>
      </p:grpSpPr>
      <p:sp>
        <p:nvSpPr>
          <p:cNvPr id="47" name="Google Shape;47;p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0" name="Google Shape;50;p6"/>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1" name="Google Shape;51;p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4" name="Shape 54"/>
        <p:cNvGrpSpPr/>
        <p:nvPr/>
      </p:nvGrpSpPr>
      <p:grpSpPr>
        <a:xfrm>
          <a:off x="0" y="0"/>
          <a:ext cx="0" cy="0"/>
          <a:chOff x="0" y="0"/>
          <a:chExt cx="0" cy="0"/>
        </a:xfrm>
      </p:grpSpPr>
      <p:sp>
        <p:nvSpPr>
          <p:cNvPr id="55" name="Google Shape;55;p7"/>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58" name="Google Shape;58;p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900">
                <a:solidFill>
                  <a:srgbClr val="2D58AC"/>
                </a:solidFill>
                <a:latin typeface="Gill Sans"/>
                <a:ea typeface="Gill Sans"/>
                <a:cs typeface="Gill Sans"/>
                <a:sym typeface="Gill Sans"/>
              </a:defRPr>
            </a:lvl1pPr>
            <a:lvl2pPr indent="0" lvl="1" marL="0" marR="0" algn="r">
              <a:spcBef>
                <a:spcPts val="0"/>
              </a:spcBef>
              <a:buNone/>
              <a:defRPr sz="900">
                <a:solidFill>
                  <a:srgbClr val="2D58AC"/>
                </a:solidFill>
                <a:latin typeface="Gill Sans"/>
                <a:ea typeface="Gill Sans"/>
                <a:cs typeface="Gill Sans"/>
                <a:sym typeface="Gill Sans"/>
              </a:defRPr>
            </a:lvl2pPr>
            <a:lvl3pPr indent="0" lvl="2" marL="0" marR="0" algn="r">
              <a:spcBef>
                <a:spcPts val="0"/>
              </a:spcBef>
              <a:buNone/>
              <a:defRPr sz="900">
                <a:solidFill>
                  <a:srgbClr val="2D58AC"/>
                </a:solidFill>
                <a:latin typeface="Gill Sans"/>
                <a:ea typeface="Gill Sans"/>
                <a:cs typeface="Gill Sans"/>
                <a:sym typeface="Gill Sans"/>
              </a:defRPr>
            </a:lvl3pPr>
            <a:lvl4pPr indent="0" lvl="3" marL="0" marR="0" algn="r">
              <a:spcBef>
                <a:spcPts val="0"/>
              </a:spcBef>
              <a:buNone/>
              <a:defRPr sz="900">
                <a:solidFill>
                  <a:srgbClr val="2D58AC"/>
                </a:solidFill>
                <a:latin typeface="Gill Sans"/>
                <a:ea typeface="Gill Sans"/>
                <a:cs typeface="Gill Sans"/>
                <a:sym typeface="Gill Sans"/>
              </a:defRPr>
            </a:lvl4pPr>
            <a:lvl5pPr indent="0" lvl="4" marL="0" marR="0" algn="r">
              <a:spcBef>
                <a:spcPts val="0"/>
              </a:spcBef>
              <a:buNone/>
              <a:defRPr sz="900">
                <a:solidFill>
                  <a:srgbClr val="2D58AC"/>
                </a:solidFill>
                <a:latin typeface="Gill Sans"/>
                <a:ea typeface="Gill Sans"/>
                <a:cs typeface="Gill Sans"/>
                <a:sym typeface="Gill Sans"/>
              </a:defRPr>
            </a:lvl5pPr>
            <a:lvl6pPr indent="0" lvl="5" marL="0" marR="0" algn="r">
              <a:spcBef>
                <a:spcPts val="0"/>
              </a:spcBef>
              <a:buNone/>
              <a:defRPr sz="900">
                <a:solidFill>
                  <a:srgbClr val="2D58AC"/>
                </a:solidFill>
                <a:latin typeface="Gill Sans"/>
                <a:ea typeface="Gill Sans"/>
                <a:cs typeface="Gill Sans"/>
                <a:sym typeface="Gill Sans"/>
              </a:defRPr>
            </a:lvl6pPr>
            <a:lvl7pPr indent="0" lvl="6" marL="0" marR="0" algn="r">
              <a:spcBef>
                <a:spcPts val="0"/>
              </a:spcBef>
              <a:buNone/>
              <a:defRPr sz="900">
                <a:solidFill>
                  <a:srgbClr val="2D58AC"/>
                </a:solidFill>
                <a:latin typeface="Gill Sans"/>
                <a:ea typeface="Gill Sans"/>
                <a:cs typeface="Gill Sans"/>
                <a:sym typeface="Gill Sans"/>
              </a:defRPr>
            </a:lvl7pPr>
            <a:lvl8pPr indent="0" lvl="7" marL="0" marR="0" algn="r">
              <a:spcBef>
                <a:spcPts val="0"/>
              </a:spcBef>
              <a:buNone/>
              <a:defRPr sz="900">
                <a:solidFill>
                  <a:srgbClr val="2D58AC"/>
                </a:solidFill>
                <a:latin typeface="Gill Sans"/>
                <a:ea typeface="Gill Sans"/>
                <a:cs typeface="Gill Sans"/>
                <a:sym typeface="Gill Sans"/>
              </a:defRPr>
            </a:lvl8pPr>
            <a:lvl9pPr indent="0" lvl="8" marL="0" marR="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1" name="Shape 61"/>
        <p:cNvGrpSpPr/>
        <p:nvPr/>
      </p:nvGrpSpPr>
      <p:grpSpPr>
        <a:xfrm>
          <a:off x="0" y="0"/>
          <a:ext cx="0" cy="0"/>
          <a:chOff x="0" y="0"/>
          <a:chExt cx="0" cy="0"/>
        </a:xfrm>
      </p:grpSpPr>
      <p:sp>
        <p:nvSpPr>
          <p:cNvPr id="62" name="Google Shape;62;p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65" name="Google Shape;65;p8"/>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7" name="Shape 67"/>
        <p:cNvGrpSpPr/>
        <p:nvPr/>
      </p:nvGrpSpPr>
      <p:grpSpPr>
        <a:xfrm>
          <a:off x="0" y="0"/>
          <a:ext cx="0" cy="0"/>
          <a:chOff x="0" y="0"/>
          <a:chExt cx="0" cy="0"/>
        </a:xfrm>
      </p:grpSpPr>
      <p:sp>
        <p:nvSpPr>
          <p:cNvPr id="68" name="Google Shape;68;p9"/>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D58AC"/>
              </a:buClr>
              <a:buSzPts val="2000"/>
              <a:buFont typeface="Gill Sans"/>
              <a:buNone/>
              <a:defRPr b="0" sz="200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71" name="Google Shape;71;p9"/>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2" name="Google Shape;72;p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900">
                <a:solidFill>
                  <a:srgbClr val="2D58AC"/>
                </a:solidFill>
                <a:latin typeface="Gill Sans"/>
                <a:ea typeface="Gill Sans"/>
                <a:cs typeface="Gill Sans"/>
                <a:sym typeface="Gill Sans"/>
              </a:defRPr>
            </a:lvl1pPr>
            <a:lvl2pPr indent="0" lvl="1" marL="0" marR="0" algn="r">
              <a:spcBef>
                <a:spcPts val="0"/>
              </a:spcBef>
              <a:buNone/>
              <a:defRPr sz="900">
                <a:solidFill>
                  <a:srgbClr val="2D58AC"/>
                </a:solidFill>
                <a:latin typeface="Gill Sans"/>
                <a:ea typeface="Gill Sans"/>
                <a:cs typeface="Gill Sans"/>
                <a:sym typeface="Gill Sans"/>
              </a:defRPr>
            </a:lvl2pPr>
            <a:lvl3pPr indent="0" lvl="2" marL="0" marR="0" algn="r">
              <a:spcBef>
                <a:spcPts val="0"/>
              </a:spcBef>
              <a:buNone/>
              <a:defRPr sz="900">
                <a:solidFill>
                  <a:srgbClr val="2D58AC"/>
                </a:solidFill>
                <a:latin typeface="Gill Sans"/>
                <a:ea typeface="Gill Sans"/>
                <a:cs typeface="Gill Sans"/>
                <a:sym typeface="Gill Sans"/>
              </a:defRPr>
            </a:lvl3pPr>
            <a:lvl4pPr indent="0" lvl="3" marL="0" marR="0" algn="r">
              <a:spcBef>
                <a:spcPts val="0"/>
              </a:spcBef>
              <a:buNone/>
              <a:defRPr sz="900">
                <a:solidFill>
                  <a:srgbClr val="2D58AC"/>
                </a:solidFill>
                <a:latin typeface="Gill Sans"/>
                <a:ea typeface="Gill Sans"/>
                <a:cs typeface="Gill Sans"/>
                <a:sym typeface="Gill Sans"/>
              </a:defRPr>
            </a:lvl4pPr>
            <a:lvl5pPr indent="0" lvl="4" marL="0" marR="0" algn="r">
              <a:spcBef>
                <a:spcPts val="0"/>
              </a:spcBef>
              <a:buNone/>
              <a:defRPr sz="900">
                <a:solidFill>
                  <a:srgbClr val="2D58AC"/>
                </a:solidFill>
                <a:latin typeface="Gill Sans"/>
                <a:ea typeface="Gill Sans"/>
                <a:cs typeface="Gill Sans"/>
                <a:sym typeface="Gill Sans"/>
              </a:defRPr>
            </a:lvl5pPr>
            <a:lvl6pPr indent="0" lvl="5" marL="0" marR="0" algn="r">
              <a:spcBef>
                <a:spcPts val="0"/>
              </a:spcBef>
              <a:buNone/>
              <a:defRPr sz="900">
                <a:solidFill>
                  <a:srgbClr val="2D58AC"/>
                </a:solidFill>
                <a:latin typeface="Gill Sans"/>
                <a:ea typeface="Gill Sans"/>
                <a:cs typeface="Gill Sans"/>
                <a:sym typeface="Gill Sans"/>
              </a:defRPr>
            </a:lvl6pPr>
            <a:lvl7pPr indent="0" lvl="6" marL="0" marR="0" algn="r">
              <a:spcBef>
                <a:spcPts val="0"/>
              </a:spcBef>
              <a:buNone/>
              <a:defRPr sz="900">
                <a:solidFill>
                  <a:srgbClr val="2D58AC"/>
                </a:solidFill>
                <a:latin typeface="Gill Sans"/>
                <a:ea typeface="Gill Sans"/>
                <a:cs typeface="Gill Sans"/>
                <a:sym typeface="Gill Sans"/>
              </a:defRPr>
            </a:lvl7pPr>
            <a:lvl8pPr indent="0" lvl="7" marL="0" marR="0" algn="r">
              <a:spcBef>
                <a:spcPts val="0"/>
              </a:spcBef>
              <a:buNone/>
              <a:defRPr sz="900">
                <a:solidFill>
                  <a:srgbClr val="2D58AC"/>
                </a:solidFill>
                <a:latin typeface="Gill Sans"/>
                <a:ea typeface="Gill Sans"/>
                <a:cs typeface="Gill Sans"/>
                <a:sym typeface="Gill Sans"/>
              </a:defRPr>
            </a:lvl8pPr>
            <a:lvl9pPr indent="0" lvl="8" marL="0" marR="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type="picTx">
  <p:cSld name="PICTURE_WITH_CAPTION_TEXT">
    <p:spTree>
      <p:nvGrpSpPr>
        <p:cNvPr id="75" name="Shape 75"/>
        <p:cNvGrpSpPr/>
        <p:nvPr/>
      </p:nvGrpSpPr>
      <p:grpSpPr>
        <a:xfrm>
          <a:off x="0" y="0"/>
          <a:ext cx="0" cy="0"/>
          <a:chOff x="0" y="0"/>
          <a:chExt cx="0" cy="0"/>
        </a:xfrm>
      </p:grpSpPr>
      <p:sp>
        <p:nvSpPr>
          <p:cNvPr id="76" name="Google Shape;76;p10"/>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p:nvPr>
            <p:ph idx="2" type="pic"/>
          </p:nvPr>
        </p:nvSpPr>
        <p:spPr>
          <a:xfrm>
            <a:off x="447817" y="599725"/>
            <a:ext cx="11290859" cy="3557252"/>
          </a:xfrm>
          <a:prstGeom prst="rect">
            <a:avLst/>
          </a:prstGeom>
          <a:noFill/>
          <a:ln>
            <a:noFill/>
          </a:ln>
        </p:spPr>
      </p:sp>
      <p:sp>
        <p:nvSpPr>
          <p:cNvPr id="78" name="Google Shape;78;p10"/>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9" name="Google Shape;79;p1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1"/>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4" name="Google Shape;14;p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
        <p:nvSpPr>
          <p:cNvPr id="15" name="Google Shape;15;p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 Id="rId11" Type="http://schemas.openxmlformats.org/officeDocument/2006/relationships/image" Target="../media/image1.png"/><Relationship Id="rId10" Type="http://schemas.openxmlformats.org/officeDocument/2006/relationships/image" Target="../media/image8.png"/><Relationship Id="rId9" Type="http://schemas.openxmlformats.org/officeDocument/2006/relationships/image" Target="../media/image64.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17.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es.statista.com/estadisticas/478494/delitos-y-crimenes-en-espana-por-tipo/" TargetMode="External"/><Relationship Id="rId4" Type="http://schemas.openxmlformats.org/officeDocument/2006/relationships/hyperlink" Target="https://www.lainformacion.com/economia-negocios-y-finanzas/viajes-imserso-2023-2024-servicios-transporte-incluidos/2893761/" TargetMode="External"/><Relationship Id="rId9" Type="http://schemas.openxmlformats.org/officeDocument/2006/relationships/hyperlink" Target="https://www.ine.es/" TargetMode="External"/><Relationship Id="rId5" Type="http://schemas.openxmlformats.org/officeDocument/2006/relationships/hyperlink" Target="https://imserso.es/espacio-mayores/envejecimiento-activo/programa-turismo-imserso/valoracion-solicitudes" TargetMode="External"/><Relationship Id="rId6" Type="http://schemas.openxmlformats.org/officeDocument/2006/relationships/hyperlink" Target="https://www.seg-social.es/wps/wcm/connect/wss/a59fc4a1-faa7-48dd-9a0e-a20302891ae3/PTAS202311.pdf?MOD=AJPERES&amp;CONVERT_TO=linktext&amp;CACHEID=ROOTWORKSPACE.Z18_2G50H38209D640QTQ57OVB2000-a59fc4a1-faa7-48dd-9a0e-a20302891ae3-oMvfwOj" TargetMode="External"/><Relationship Id="rId7" Type="http://schemas.openxmlformats.org/officeDocument/2006/relationships/hyperlink" Target="https://www.ine.es/jaxi/Datos.htm?path=/t00/mujeres_hombres/tablas_1/l0/&amp;file=d07001.px" TargetMode="External"/><Relationship Id="rId8" Type="http://schemas.openxmlformats.org/officeDocument/2006/relationships/hyperlink" Target="https://www.ine.es/prensa/pere_2023.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12.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65.png"/><Relationship Id="rId6"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55.png"/><Relationship Id="rId6"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61.png"/><Relationship Id="rId5"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2.png"/><Relationship Id="rId6"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2.png"/><Relationship Id="rId5" Type="http://schemas.openxmlformats.org/officeDocument/2006/relationships/image" Target="../media/image46.png"/><Relationship Id="rId6" Type="http://schemas.openxmlformats.org/officeDocument/2006/relationships/image" Target="../media/image52.png"/><Relationship Id="rId7"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github.com/jorgedom5/EquipoPole" TargetMode="External"/><Relationship Id="rId4" Type="http://schemas.openxmlformats.org/officeDocument/2006/relationships/hyperlink" Target="https://jorgedom5.github.io/RedHorn-Journeys/" TargetMode="External"/><Relationship Id="rId5" Type="http://schemas.openxmlformats.org/officeDocument/2006/relationships/image" Target="../media/image56.png"/><Relationship Id="rId6" Type="http://schemas.openxmlformats.org/officeDocument/2006/relationships/hyperlink" Target="https://jorgedom5.github.io/RedHorn-Journeys/" TargetMode="External"/><Relationship Id="rId7"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github.com/jorgedom5/EquipoPole" TargetMode="External"/><Relationship Id="rId4" Type="http://schemas.openxmlformats.org/officeDocument/2006/relationships/hyperlink" Target="https://jorgedom5.github.io/RedHorn-Journeys/" TargetMode="External"/><Relationship Id="rId5" Type="http://schemas.openxmlformats.org/officeDocument/2006/relationships/image" Target="../media/image56.png"/><Relationship Id="rId6" Type="http://schemas.openxmlformats.org/officeDocument/2006/relationships/hyperlink" Target="https://jorgedom5.github.io/RedHorn-Journeys/" TargetMode="External"/><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3"/>
          <p:cNvSpPr/>
          <p:nvPr/>
        </p:nvSpPr>
        <p:spPr>
          <a:xfrm>
            <a:off x="0" y="1047749"/>
            <a:ext cx="12192000" cy="5810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00" u="none" cap="none" strike="noStrike">
              <a:solidFill>
                <a:schemeClr val="lt1"/>
              </a:solidFill>
              <a:latin typeface="Gill Sans"/>
              <a:ea typeface="Gill Sans"/>
              <a:cs typeface="Gill Sans"/>
              <a:sym typeface="Gill Sans"/>
            </a:endParaRPr>
          </a:p>
        </p:txBody>
      </p:sp>
      <p:sp>
        <p:nvSpPr>
          <p:cNvPr id="101" name="Google Shape;101;p13"/>
          <p:cNvSpPr txBox="1"/>
          <p:nvPr/>
        </p:nvSpPr>
        <p:spPr>
          <a:xfrm>
            <a:off x="2837200" y="3135925"/>
            <a:ext cx="9748800" cy="2491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4800"/>
              <a:buFont typeface="Gill Sans"/>
              <a:buNone/>
            </a:pPr>
            <a:r>
              <a:t/>
            </a:r>
            <a:endParaRPr sz="800"/>
          </a:p>
        </p:txBody>
      </p:sp>
      <p:pic>
        <p:nvPicPr>
          <p:cNvPr descr="Un dibujo de un personaje de caricatura&#10;&#10;Descripción generada automáticamente con confianza media" id="102" name="Google Shape;102;p13"/>
          <p:cNvPicPr preferRelativeResize="0"/>
          <p:nvPr/>
        </p:nvPicPr>
        <p:blipFill rotWithShape="1">
          <a:blip r:embed="rId3">
            <a:alphaModFix amt="50000"/>
          </a:blip>
          <a:srcRect b="0" l="0" r="0" t="0"/>
          <a:stretch/>
        </p:blipFill>
        <p:spPr>
          <a:xfrm>
            <a:off x="661625" y="2556424"/>
            <a:ext cx="2612050" cy="2611976"/>
          </a:xfrm>
          <a:prstGeom prst="rect">
            <a:avLst/>
          </a:prstGeom>
          <a:noFill/>
          <a:ln>
            <a:noFill/>
          </a:ln>
        </p:spPr>
      </p:pic>
      <p:sp>
        <p:nvSpPr>
          <p:cNvPr id="103" name="Google Shape;103;p13"/>
          <p:cNvSpPr txBox="1"/>
          <p:nvPr/>
        </p:nvSpPr>
        <p:spPr>
          <a:xfrm>
            <a:off x="3348400" y="1211875"/>
            <a:ext cx="8726400" cy="5627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4800"/>
              <a:buFont typeface="Gill Sans"/>
              <a:buNone/>
            </a:pPr>
            <a:r>
              <a:rPr lang="es-ES" sz="3300">
                <a:solidFill>
                  <a:srgbClr val="FFFFFF"/>
                </a:solidFill>
                <a:latin typeface="Gill Sans"/>
                <a:ea typeface="Gill Sans"/>
                <a:cs typeface="Gill Sans"/>
                <a:sym typeface="Gill Sans"/>
              </a:rPr>
              <a:t>DATA PROJECT </a:t>
            </a:r>
            <a:endParaRPr sz="3300">
              <a:solidFill>
                <a:srgbClr val="FFFFFF"/>
              </a:solidFill>
              <a:latin typeface="Gill Sans"/>
              <a:ea typeface="Gill Sans"/>
              <a:cs typeface="Gill Sans"/>
              <a:sym typeface="Gill Sans"/>
            </a:endParaRPr>
          </a:p>
          <a:p>
            <a:pPr indent="0" lvl="0" marL="0" marR="0" rtl="0" algn="ctr">
              <a:spcBef>
                <a:spcPts val="0"/>
              </a:spcBef>
              <a:spcAft>
                <a:spcPts val="0"/>
              </a:spcAft>
              <a:buClr>
                <a:srgbClr val="FFFFFF"/>
              </a:buClr>
              <a:buSzPts val="4800"/>
              <a:buFont typeface="Gill Sans"/>
              <a:buNone/>
            </a:pPr>
            <a:r>
              <a:t/>
            </a:r>
            <a:endParaRPr sz="3300">
              <a:solidFill>
                <a:srgbClr val="FFFFFF"/>
              </a:solidFill>
              <a:latin typeface="Gill Sans"/>
              <a:ea typeface="Gill Sans"/>
              <a:cs typeface="Gill Sans"/>
              <a:sym typeface="Gill Sans"/>
            </a:endParaRPr>
          </a:p>
          <a:p>
            <a:pPr indent="0" lvl="0" marL="0" marR="0" rtl="0" algn="ctr">
              <a:spcBef>
                <a:spcPts val="0"/>
              </a:spcBef>
              <a:spcAft>
                <a:spcPts val="0"/>
              </a:spcAft>
              <a:buClr>
                <a:srgbClr val="FFFFFF"/>
              </a:buClr>
              <a:buSzPts val="4800"/>
              <a:buFont typeface="Gill Sans"/>
              <a:buNone/>
            </a:pPr>
            <a:r>
              <a:rPr b="1" lang="es-ES" sz="3300">
                <a:solidFill>
                  <a:srgbClr val="FFFFFF"/>
                </a:solidFill>
                <a:latin typeface="Gill Sans"/>
                <a:ea typeface="Gill Sans"/>
                <a:cs typeface="Gill Sans"/>
                <a:sym typeface="Gill Sans"/>
              </a:rPr>
              <a:t>MEJORA DEL</a:t>
            </a:r>
            <a:endParaRPr b="1" sz="3300">
              <a:solidFill>
                <a:srgbClr val="FFFFFF"/>
              </a:solidFill>
              <a:latin typeface="Gill Sans"/>
              <a:ea typeface="Gill Sans"/>
              <a:cs typeface="Gill Sans"/>
              <a:sym typeface="Gill Sans"/>
            </a:endParaRPr>
          </a:p>
          <a:p>
            <a:pPr indent="0" lvl="0" marL="0" marR="0" rtl="0" algn="ctr">
              <a:spcBef>
                <a:spcPts val="0"/>
              </a:spcBef>
              <a:spcAft>
                <a:spcPts val="0"/>
              </a:spcAft>
              <a:buClr>
                <a:srgbClr val="FFFFFF"/>
              </a:buClr>
              <a:buSzPts val="4800"/>
              <a:buFont typeface="Gill Sans"/>
              <a:buNone/>
            </a:pPr>
            <a:r>
              <a:rPr b="1" lang="es-ES" sz="3300">
                <a:solidFill>
                  <a:srgbClr val="FFFFFF"/>
                </a:solidFill>
                <a:latin typeface="Gill Sans"/>
                <a:ea typeface="Gill Sans"/>
                <a:cs typeface="Gill Sans"/>
                <a:sym typeface="Gill Sans"/>
              </a:rPr>
              <a:t>PROGRAMA DE TURISMO IMSERSO</a:t>
            </a:r>
            <a:endParaRPr b="1" sz="3300">
              <a:solidFill>
                <a:srgbClr val="FFFFFF"/>
              </a:solidFill>
              <a:latin typeface="Gill Sans"/>
              <a:ea typeface="Gill Sans"/>
              <a:cs typeface="Gill Sans"/>
              <a:sym typeface="Gill Sans"/>
            </a:endParaRPr>
          </a:p>
          <a:p>
            <a:pPr indent="0" lvl="0" marL="0" marR="0" rtl="0" algn="ctr">
              <a:spcBef>
                <a:spcPts val="0"/>
              </a:spcBef>
              <a:spcAft>
                <a:spcPts val="0"/>
              </a:spcAft>
              <a:buClr>
                <a:srgbClr val="FFFFFF"/>
              </a:buClr>
              <a:buSzPts val="4800"/>
              <a:buFont typeface="Gill Sans"/>
              <a:buNone/>
            </a:pPr>
            <a:r>
              <a:t/>
            </a:r>
            <a:endParaRPr sz="3300">
              <a:solidFill>
                <a:srgbClr val="FFFFFF"/>
              </a:solidFill>
              <a:latin typeface="Gill Sans"/>
              <a:ea typeface="Gill Sans"/>
              <a:cs typeface="Gill Sans"/>
              <a:sym typeface="Gill Sans"/>
            </a:endParaRPr>
          </a:p>
          <a:p>
            <a:pPr indent="0" lvl="0" marL="0" rtl="0" algn="ctr">
              <a:spcBef>
                <a:spcPts val="0"/>
              </a:spcBef>
              <a:spcAft>
                <a:spcPts val="0"/>
              </a:spcAft>
              <a:buClr>
                <a:schemeClr val="lt1"/>
              </a:buClr>
              <a:buSzPts val="4800"/>
              <a:buFont typeface="Gill Sans"/>
              <a:buNone/>
            </a:pPr>
            <a:r>
              <a:rPr b="1" lang="es-ES" sz="3300">
                <a:solidFill>
                  <a:schemeClr val="lt1"/>
                </a:solidFill>
                <a:latin typeface="Gill Sans"/>
                <a:ea typeface="Gill Sans"/>
                <a:cs typeface="Gill Sans"/>
                <a:sym typeface="Gill Sans"/>
              </a:rPr>
              <a:t>REDHORN JOURNEY</a:t>
            </a:r>
            <a:endParaRPr b="1" sz="3300">
              <a:solidFill>
                <a:schemeClr val="lt1"/>
              </a:solidFill>
              <a:latin typeface="Gill Sans"/>
              <a:ea typeface="Gill Sans"/>
              <a:cs typeface="Gill Sans"/>
              <a:sym typeface="Gill Sans"/>
            </a:endParaRPr>
          </a:p>
          <a:p>
            <a:pPr indent="0" lvl="0" marL="0" rtl="0" algn="ctr">
              <a:spcBef>
                <a:spcPts val="0"/>
              </a:spcBef>
              <a:spcAft>
                <a:spcPts val="0"/>
              </a:spcAft>
              <a:buClr>
                <a:schemeClr val="lt1"/>
              </a:buClr>
              <a:buSzPts val="4800"/>
              <a:buFont typeface="Gill Sans"/>
              <a:buNone/>
            </a:pPr>
            <a:r>
              <a:t/>
            </a:r>
            <a:endParaRPr sz="4200">
              <a:solidFill>
                <a:schemeClr val="lt1"/>
              </a:solidFill>
              <a:latin typeface="Gill Sans"/>
              <a:ea typeface="Gill Sans"/>
              <a:cs typeface="Gill Sans"/>
              <a:sym typeface="Gill Sans"/>
            </a:endParaRPr>
          </a:p>
          <a:p>
            <a:pPr indent="0" lvl="0" marL="0" rtl="0" algn="ctr">
              <a:spcBef>
                <a:spcPts val="0"/>
              </a:spcBef>
              <a:spcAft>
                <a:spcPts val="0"/>
              </a:spcAft>
              <a:buClr>
                <a:schemeClr val="lt1"/>
              </a:buClr>
              <a:buSzPts val="4800"/>
              <a:buFont typeface="Gill Sans"/>
              <a:buNone/>
            </a:pPr>
            <a:r>
              <a:rPr lang="es-ES" sz="1700">
                <a:solidFill>
                  <a:schemeClr val="lt1"/>
                </a:solidFill>
                <a:latin typeface="Gill Sans"/>
                <a:ea typeface="Gill Sans"/>
                <a:cs typeface="Gill Sans"/>
                <a:sym typeface="Gill Sans"/>
              </a:rPr>
              <a:t>Jorge Domínguez</a:t>
            </a:r>
            <a:endParaRPr sz="1700">
              <a:solidFill>
                <a:schemeClr val="lt1"/>
              </a:solidFill>
              <a:latin typeface="Gill Sans"/>
              <a:ea typeface="Gill Sans"/>
              <a:cs typeface="Gill Sans"/>
              <a:sym typeface="Gill Sans"/>
            </a:endParaRPr>
          </a:p>
          <a:p>
            <a:pPr indent="0" lvl="0" marL="0" rtl="0" algn="ctr">
              <a:spcBef>
                <a:spcPts val="0"/>
              </a:spcBef>
              <a:spcAft>
                <a:spcPts val="0"/>
              </a:spcAft>
              <a:buClr>
                <a:schemeClr val="lt1"/>
              </a:buClr>
              <a:buSzPts val="4800"/>
              <a:buFont typeface="Gill Sans"/>
              <a:buNone/>
            </a:pPr>
            <a:r>
              <a:rPr lang="es-ES" sz="1700">
                <a:solidFill>
                  <a:schemeClr val="lt1"/>
                </a:solidFill>
                <a:latin typeface="Gill Sans"/>
                <a:ea typeface="Gill Sans"/>
                <a:cs typeface="Gill Sans"/>
                <a:sym typeface="Gill Sans"/>
              </a:rPr>
              <a:t>Miguel Herrero</a:t>
            </a:r>
            <a:endParaRPr sz="1700">
              <a:solidFill>
                <a:schemeClr val="lt1"/>
              </a:solidFill>
              <a:latin typeface="Gill Sans"/>
              <a:ea typeface="Gill Sans"/>
              <a:cs typeface="Gill Sans"/>
              <a:sym typeface="Gill Sans"/>
            </a:endParaRPr>
          </a:p>
          <a:p>
            <a:pPr indent="0" lvl="0" marL="0" rtl="0" algn="ctr">
              <a:spcBef>
                <a:spcPts val="0"/>
              </a:spcBef>
              <a:spcAft>
                <a:spcPts val="0"/>
              </a:spcAft>
              <a:buClr>
                <a:schemeClr val="lt1"/>
              </a:buClr>
              <a:buSzPts val="4800"/>
              <a:buFont typeface="Gill Sans"/>
              <a:buNone/>
            </a:pPr>
            <a:r>
              <a:rPr lang="es-ES" sz="1700">
                <a:solidFill>
                  <a:schemeClr val="lt1"/>
                </a:solidFill>
                <a:latin typeface="Gill Sans"/>
                <a:ea typeface="Gill Sans"/>
                <a:cs typeface="Gill Sans"/>
                <a:sym typeface="Gill Sans"/>
              </a:rPr>
              <a:t>Yael Larrosa</a:t>
            </a:r>
            <a:endParaRPr sz="1700">
              <a:solidFill>
                <a:schemeClr val="lt1"/>
              </a:solidFill>
              <a:latin typeface="Gill Sans"/>
              <a:ea typeface="Gill Sans"/>
              <a:cs typeface="Gill Sans"/>
              <a:sym typeface="Gill Sans"/>
            </a:endParaRPr>
          </a:p>
          <a:p>
            <a:pPr indent="0" lvl="0" marL="0" rtl="0" algn="ctr">
              <a:spcBef>
                <a:spcPts val="0"/>
              </a:spcBef>
              <a:spcAft>
                <a:spcPts val="0"/>
              </a:spcAft>
              <a:buClr>
                <a:schemeClr val="lt1"/>
              </a:buClr>
              <a:buSzPts val="4800"/>
              <a:buFont typeface="Gill Sans"/>
              <a:buNone/>
            </a:pPr>
            <a:r>
              <a:rPr lang="es-ES" sz="1700">
                <a:solidFill>
                  <a:schemeClr val="lt1"/>
                </a:solidFill>
                <a:latin typeface="Gill Sans"/>
                <a:ea typeface="Gill Sans"/>
                <a:cs typeface="Gill Sans"/>
                <a:sym typeface="Gill Sans"/>
              </a:rPr>
              <a:t>Gabriela Peñaherrera</a:t>
            </a:r>
            <a:endParaRPr sz="1700">
              <a:solidFill>
                <a:schemeClr val="lt1"/>
              </a:solidFill>
              <a:latin typeface="Gill Sans"/>
              <a:ea typeface="Gill Sans"/>
              <a:cs typeface="Gill Sans"/>
              <a:sym typeface="Gill Sans"/>
            </a:endParaRPr>
          </a:p>
          <a:p>
            <a:pPr indent="0" lvl="0" marL="0" marR="0" rtl="0" algn="ctr">
              <a:spcBef>
                <a:spcPts val="0"/>
              </a:spcBef>
              <a:spcAft>
                <a:spcPts val="0"/>
              </a:spcAft>
              <a:buClr>
                <a:srgbClr val="FFFFFF"/>
              </a:buClr>
              <a:buSzPts val="4800"/>
              <a:buFont typeface="Gill Sans"/>
              <a:buNone/>
            </a:pPr>
            <a:r>
              <a:t/>
            </a:r>
            <a:endParaRPr sz="1700">
              <a:solidFill>
                <a:srgbClr val="FFFFFF"/>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aphicFrame>
        <p:nvGraphicFramePr>
          <p:cNvPr id="192" name="Google Shape;192;p22"/>
          <p:cNvGraphicFramePr/>
          <p:nvPr/>
        </p:nvGraphicFramePr>
        <p:xfrm>
          <a:off x="474975" y="597175"/>
          <a:ext cx="3000000" cy="3000000"/>
        </p:xfrm>
        <a:graphic>
          <a:graphicData uri="http://schemas.openxmlformats.org/drawingml/2006/table">
            <a:tbl>
              <a:tblPr>
                <a:noFill/>
                <a:tableStyleId>{AFBE5288-C980-4055-9694-48A85D522D94}</a:tableStyleId>
              </a:tblPr>
              <a:tblGrid>
                <a:gridCol w="3022850"/>
                <a:gridCol w="3469525"/>
                <a:gridCol w="4744450"/>
              </a:tblGrid>
              <a:tr h="468600">
                <a:tc>
                  <a:txBody>
                    <a:bodyPr/>
                    <a:lstStyle/>
                    <a:p>
                      <a:pPr indent="0" lvl="0" marL="0" rtl="0" algn="ctr">
                        <a:spcBef>
                          <a:spcPts val="0"/>
                        </a:spcBef>
                        <a:spcAft>
                          <a:spcPts val="0"/>
                        </a:spcAft>
                        <a:buNone/>
                      </a:pPr>
                      <a:r>
                        <a:rPr b="1" lang="es-ES">
                          <a:solidFill>
                            <a:schemeClr val="lt1"/>
                          </a:solidFill>
                        </a:rPr>
                        <a:t>ETAPA</a:t>
                      </a:r>
                      <a:endParaRPr b="1">
                        <a:solidFill>
                          <a:schemeClr val="lt1"/>
                        </a:solidFill>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s-ES">
                          <a:solidFill>
                            <a:schemeClr val="lt1"/>
                          </a:solidFill>
                        </a:rPr>
                        <a:t>HERRAMIENTAS</a:t>
                      </a:r>
                      <a:endParaRPr b="1">
                        <a:solidFill>
                          <a:schemeClr val="lt1"/>
                        </a:solidFill>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s-ES">
                          <a:solidFill>
                            <a:schemeClr val="lt1"/>
                          </a:solidFill>
                        </a:rPr>
                        <a:t>JUSTIFICACIÓN</a:t>
                      </a:r>
                      <a:endParaRPr b="1">
                        <a:solidFill>
                          <a:schemeClr val="lt1"/>
                        </a:solidFill>
                      </a:endParaRPr>
                    </a:p>
                  </a:txBody>
                  <a:tcPr marT="91425" marB="91425" marR="91425" marL="91425">
                    <a:solidFill>
                      <a:schemeClr val="accent1"/>
                    </a:solidFill>
                  </a:tcPr>
                </a:tc>
              </a:tr>
              <a:tr h="817250">
                <a:tc>
                  <a:txBody>
                    <a:bodyPr/>
                    <a:lstStyle/>
                    <a:p>
                      <a:pPr indent="0" lvl="0" marL="0" rtl="0" algn="ctr">
                        <a:spcBef>
                          <a:spcPts val="0"/>
                        </a:spcBef>
                        <a:spcAft>
                          <a:spcPts val="0"/>
                        </a:spcAft>
                        <a:buNone/>
                      </a:pPr>
                      <a:r>
                        <a:rPr lang="es-ES"/>
                        <a:t>Elaboración de un repositorio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just">
                        <a:spcBef>
                          <a:spcPts val="0"/>
                        </a:spcBef>
                        <a:spcAft>
                          <a:spcPts val="0"/>
                        </a:spcAft>
                        <a:buNone/>
                      </a:pPr>
                      <a:r>
                        <a:rPr lang="es-ES"/>
                        <a:t>Trabajar de manera conjunta en un repositorio compartido, donde se puede realizar cambios de código con su respectivo registro y control. </a:t>
                      </a:r>
                      <a:endParaRPr sz="1500">
                        <a:solidFill>
                          <a:srgbClr val="E8EAED"/>
                        </a:solidFill>
                        <a:highlight>
                          <a:srgbClr val="202124"/>
                        </a:highlight>
                      </a:endParaRPr>
                    </a:p>
                  </a:txBody>
                  <a:tcPr marT="91425" marB="91425" marR="91425" marL="91425" anchor="ctr"/>
                </a:tc>
              </a:tr>
              <a:tr h="468600">
                <a:tc>
                  <a:txBody>
                    <a:bodyPr/>
                    <a:lstStyle/>
                    <a:p>
                      <a:pPr indent="0" lvl="0" marL="0" rtl="0" algn="ctr">
                        <a:spcBef>
                          <a:spcPts val="0"/>
                        </a:spcBef>
                        <a:spcAft>
                          <a:spcPts val="0"/>
                        </a:spcAft>
                        <a:buNone/>
                      </a:pPr>
                      <a:r>
                        <a:rPr lang="es-ES"/>
                        <a:t>Realización de prueba para creación de datasets y desarrollo de script de evaluación</a:t>
                      </a:r>
                      <a:endParaRPr/>
                    </a:p>
                  </a:txBody>
                  <a:tcPr marT="91425" marB="91425" marR="91425" marL="91425" anchor="ctr">
                    <a:solidFill>
                      <a:srgbClr val="D8E8F0"/>
                    </a:solidFill>
                  </a:tcPr>
                </a:tc>
                <a:tc>
                  <a:txBody>
                    <a:bodyPr/>
                    <a:lstStyle/>
                    <a:p>
                      <a:pPr indent="0" lvl="0" marL="0" rtl="0" algn="l">
                        <a:spcBef>
                          <a:spcPts val="0"/>
                        </a:spcBef>
                        <a:spcAft>
                          <a:spcPts val="0"/>
                        </a:spcAft>
                        <a:buNone/>
                      </a:pPr>
                      <a:r>
                        <a:t/>
                      </a:r>
                      <a:endParaRPr/>
                    </a:p>
                  </a:txBody>
                  <a:tcPr marT="91425" marB="91425" marR="91425" marL="91425">
                    <a:solidFill>
                      <a:srgbClr val="D8E8F0"/>
                    </a:solidFill>
                  </a:tcPr>
                </a:tc>
                <a:tc>
                  <a:txBody>
                    <a:bodyPr/>
                    <a:lstStyle/>
                    <a:p>
                      <a:pPr indent="0" lvl="0" marL="0" rtl="0" algn="just">
                        <a:spcBef>
                          <a:spcPts val="0"/>
                        </a:spcBef>
                        <a:spcAft>
                          <a:spcPts val="0"/>
                        </a:spcAft>
                        <a:buNone/>
                      </a:pPr>
                      <a:r>
                        <a:rPr lang="es-ES"/>
                        <a:t>Crear versiones de prueba de las tablas y del script de evaluación con código python para verificar y visualizar que funcione correctamente.</a:t>
                      </a:r>
                      <a:r>
                        <a:rPr lang="es-ES"/>
                        <a:t> </a:t>
                      </a:r>
                      <a:endParaRPr/>
                    </a:p>
                  </a:txBody>
                  <a:tcPr marT="91425" marB="91425" marR="91425" marL="91425" anchor="ctr">
                    <a:solidFill>
                      <a:srgbClr val="D8E8F0"/>
                    </a:solidFill>
                  </a:tcPr>
                </a:tc>
              </a:tr>
              <a:tr h="450625">
                <a:tc>
                  <a:txBody>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s-ES">
                          <a:solidFill>
                            <a:schemeClr val="dk1"/>
                          </a:solidFill>
                        </a:rPr>
                        <a:t>Creación de bases de datos</a:t>
                      </a:r>
                      <a:endParaRPr>
                        <a:solidFill>
                          <a:schemeClr val="dk1"/>
                        </a:solidFill>
                      </a:endParaRPr>
                    </a:p>
                    <a:p>
                      <a:pPr indent="0" lvl="0" marL="0" rtl="0" algn="ctr">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just">
                        <a:spcBef>
                          <a:spcPts val="0"/>
                        </a:spcBef>
                        <a:spcAft>
                          <a:spcPts val="0"/>
                        </a:spcAft>
                        <a:buNone/>
                      </a:pPr>
                      <a:r>
                        <a:rPr lang="es-ES"/>
                        <a:t>Se utilizó postgreSQL y Dbeaver por su facilidad de uso, integración de datos y escalabilidad. Además, permitía trabajar sobre las bases de datos relacionales que contenía la información de los jubilados en el modelo.</a:t>
                      </a:r>
                      <a:endParaRPr/>
                    </a:p>
                  </a:txBody>
                  <a:tcPr marT="91425" marB="91425" marR="91425" marL="91425" anchor="ctr"/>
                </a:tc>
              </a:tr>
              <a:tr h="468600">
                <a:tc>
                  <a:txBody>
                    <a:bodyPr/>
                    <a:lstStyle/>
                    <a:p>
                      <a:pPr indent="0" lvl="0" marL="0" rtl="0" algn="ctr">
                        <a:spcBef>
                          <a:spcPts val="0"/>
                        </a:spcBef>
                        <a:spcAft>
                          <a:spcPts val="0"/>
                        </a:spcAft>
                        <a:buNone/>
                      </a:pPr>
                      <a:r>
                        <a:rPr lang="es-ES"/>
                        <a:t>Datasets y script de evaluación</a:t>
                      </a:r>
                      <a:endParaRPr/>
                    </a:p>
                  </a:txBody>
                  <a:tcPr marT="91425" marB="91425" marR="91425" marL="91425" anchor="ctr">
                    <a:solidFill>
                      <a:srgbClr val="D8E8F0"/>
                    </a:solidFill>
                  </a:tcPr>
                </a:tc>
                <a:tc>
                  <a:txBody>
                    <a:bodyPr/>
                    <a:lstStyle/>
                    <a:p>
                      <a:pPr indent="0" lvl="0" marL="0" rtl="0" algn="l">
                        <a:spcBef>
                          <a:spcPts val="0"/>
                        </a:spcBef>
                        <a:spcAft>
                          <a:spcPts val="0"/>
                        </a:spcAft>
                        <a:buNone/>
                      </a:pPr>
                      <a:r>
                        <a:t/>
                      </a:r>
                      <a:endParaRPr/>
                    </a:p>
                  </a:txBody>
                  <a:tcPr marT="91425" marB="91425" marR="91425" marL="91425">
                    <a:solidFill>
                      <a:srgbClr val="D8E8F0"/>
                    </a:solidFill>
                  </a:tcPr>
                </a:tc>
                <a:tc>
                  <a:txBody>
                    <a:bodyPr/>
                    <a:lstStyle/>
                    <a:p>
                      <a:pPr indent="0" lvl="0" marL="0" rtl="0" algn="just">
                        <a:spcBef>
                          <a:spcPts val="0"/>
                        </a:spcBef>
                        <a:spcAft>
                          <a:spcPts val="0"/>
                        </a:spcAft>
                        <a:buNone/>
                      </a:pPr>
                      <a:r>
                        <a:rPr lang="es-ES"/>
                        <a:t>A través de las versiones de prueba establecidas para la base de datos, se utilizó lenguaje python con </a:t>
                      </a:r>
                      <a:r>
                        <a:rPr lang="es-ES"/>
                        <a:t>librerías</a:t>
                      </a:r>
                      <a:r>
                        <a:rPr lang="es-ES"/>
                        <a:t> como: </a:t>
                      </a:r>
                      <a:r>
                        <a:rPr lang="es-ES">
                          <a:solidFill>
                            <a:schemeClr val="dk1"/>
                          </a:solidFill>
                        </a:rPr>
                        <a:t>faker, random, psycopg2</a:t>
                      </a:r>
                      <a:r>
                        <a:rPr lang="es-ES">
                          <a:solidFill>
                            <a:srgbClr val="FF0000"/>
                          </a:solidFill>
                        </a:rPr>
                        <a:t> </a:t>
                      </a:r>
                      <a:r>
                        <a:rPr lang="es-ES"/>
                        <a:t>en visual studio  para la creación de datasets que contienen la información de jubilados. </a:t>
                      </a:r>
                      <a:endParaRPr/>
                    </a:p>
                  </a:txBody>
                  <a:tcPr marT="91425" marB="91425" marR="91425" marL="91425">
                    <a:solidFill>
                      <a:srgbClr val="D8E8F0"/>
                    </a:solidFill>
                  </a:tcPr>
                </a:tc>
              </a:tr>
              <a:tr h="450625">
                <a:tc>
                  <a:txBody>
                    <a:bodyPr/>
                    <a:lstStyle/>
                    <a:p>
                      <a:pPr indent="0" lvl="0" marL="0" rtl="0" algn="ctr">
                        <a:spcBef>
                          <a:spcPts val="0"/>
                        </a:spcBef>
                        <a:spcAft>
                          <a:spcPts val="0"/>
                        </a:spcAft>
                        <a:buNone/>
                      </a:pPr>
                      <a:r>
                        <a:rPr lang="es-ES"/>
                        <a:t>Construcción de Contenedor</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just">
                        <a:spcBef>
                          <a:spcPts val="0"/>
                        </a:spcBef>
                        <a:spcAft>
                          <a:spcPts val="0"/>
                        </a:spcAft>
                        <a:buNone/>
                      </a:pPr>
                      <a:r>
                        <a:rPr lang="es-ES"/>
                        <a:t>Se definió la utilización de Docker para simplificar el desarrollo del modelo en "contenedores". Esto facilitó la portabilidad, la escalabilidad y la reproducibilidad del modelo.</a:t>
                      </a:r>
                      <a:endParaRPr/>
                    </a:p>
                  </a:txBody>
                  <a:tcPr marT="91425" marB="91425" marR="91425" marL="91425"/>
                </a:tc>
              </a:tr>
              <a:tr h="450625">
                <a:tc>
                  <a:txBody>
                    <a:bodyPr/>
                    <a:lstStyle/>
                    <a:p>
                      <a:pPr indent="0" lvl="0" marL="0" rtl="0" algn="ctr">
                        <a:spcBef>
                          <a:spcPts val="0"/>
                        </a:spcBef>
                        <a:spcAft>
                          <a:spcPts val="0"/>
                        </a:spcAft>
                        <a:buNone/>
                      </a:pPr>
                      <a:r>
                        <a:rPr lang="es-ES"/>
                        <a:t>Visualización</a:t>
                      </a:r>
                      <a:endParaRPr/>
                    </a:p>
                  </a:txBody>
                  <a:tcPr marT="91425" marB="91425" marR="91425" marL="91425" anchor="ctr">
                    <a:solidFill>
                      <a:srgbClr val="D8E8F0"/>
                    </a:solidFill>
                  </a:tcPr>
                </a:tc>
                <a:tc>
                  <a:txBody>
                    <a:bodyPr/>
                    <a:lstStyle/>
                    <a:p>
                      <a:pPr indent="0" lvl="0" marL="0" rtl="0" algn="l">
                        <a:spcBef>
                          <a:spcPts val="0"/>
                        </a:spcBef>
                        <a:spcAft>
                          <a:spcPts val="0"/>
                        </a:spcAft>
                        <a:buNone/>
                      </a:pPr>
                      <a:r>
                        <a:t/>
                      </a:r>
                      <a:endParaRPr/>
                    </a:p>
                  </a:txBody>
                  <a:tcPr marT="91425" marB="91425" marR="91425" marL="91425">
                    <a:solidFill>
                      <a:srgbClr val="D8E8F0"/>
                    </a:solidFill>
                  </a:tcPr>
                </a:tc>
                <a:tc>
                  <a:txBody>
                    <a:bodyPr/>
                    <a:lstStyle/>
                    <a:p>
                      <a:pPr indent="0" lvl="0" marL="0" rtl="0" algn="l">
                        <a:spcBef>
                          <a:spcPts val="0"/>
                        </a:spcBef>
                        <a:spcAft>
                          <a:spcPts val="0"/>
                        </a:spcAft>
                        <a:buNone/>
                      </a:pPr>
                      <a:r>
                        <a:rPr lang="es-ES"/>
                        <a:t>Se utilizó la herramiento de tableau para poder analizar y visualizar los resultados obtenidos.</a:t>
                      </a:r>
                      <a:endParaRPr/>
                    </a:p>
                  </a:txBody>
                  <a:tcPr marT="91425" marB="91425" marR="91425" marL="91425">
                    <a:solidFill>
                      <a:srgbClr val="D8E8F0"/>
                    </a:solidFill>
                  </a:tcPr>
                </a:tc>
              </a:tr>
            </a:tbl>
          </a:graphicData>
        </a:graphic>
      </p:graphicFrame>
      <p:pic>
        <p:nvPicPr>
          <p:cNvPr id="193" name="Google Shape;193;p22"/>
          <p:cNvPicPr preferRelativeResize="0"/>
          <p:nvPr/>
        </p:nvPicPr>
        <p:blipFill>
          <a:blip r:embed="rId3">
            <a:alphaModFix/>
          </a:blip>
          <a:stretch>
            <a:fillRect/>
          </a:stretch>
        </p:blipFill>
        <p:spPr>
          <a:xfrm>
            <a:off x="4821475" y="1155275"/>
            <a:ext cx="639050" cy="639050"/>
          </a:xfrm>
          <a:prstGeom prst="rect">
            <a:avLst/>
          </a:prstGeom>
          <a:noFill/>
          <a:ln>
            <a:noFill/>
          </a:ln>
        </p:spPr>
      </p:pic>
      <p:pic>
        <p:nvPicPr>
          <p:cNvPr id="194" name="Google Shape;194;p22"/>
          <p:cNvPicPr preferRelativeResize="0"/>
          <p:nvPr/>
        </p:nvPicPr>
        <p:blipFill>
          <a:blip r:embed="rId4">
            <a:alphaModFix/>
          </a:blip>
          <a:stretch>
            <a:fillRect/>
          </a:stretch>
        </p:blipFill>
        <p:spPr>
          <a:xfrm>
            <a:off x="3638037" y="2997000"/>
            <a:ext cx="1278174" cy="437075"/>
          </a:xfrm>
          <a:prstGeom prst="rect">
            <a:avLst/>
          </a:prstGeom>
          <a:noFill/>
          <a:ln>
            <a:noFill/>
          </a:ln>
        </p:spPr>
      </p:pic>
      <p:pic>
        <p:nvPicPr>
          <p:cNvPr id="195" name="Google Shape;195;p22"/>
          <p:cNvPicPr preferRelativeResize="0"/>
          <p:nvPr/>
        </p:nvPicPr>
        <p:blipFill>
          <a:blip r:embed="rId5">
            <a:alphaModFix/>
          </a:blip>
          <a:stretch>
            <a:fillRect/>
          </a:stretch>
        </p:blipFill>
        <p:spPr>
          <a:xfrm>
            <a:off x="3543312" y="1984102"/>
            <a:ext cx="1278175" cy="639059"/>
          </a:xfrm>
          <a:prstGeom prst="rect">
            <a:avLst/>
          </a:prstGeom>
          <a:noFill/>
          <a:ln>
            <a:noFill/>
          </a:ln>
        </p:spPr>
      </p:pic>
      <p:pic>
        <p:nvPicPr>
          <p:cNvPr id="196" name="Google Shape;196;p22"/>
          <p:cNvPicPr preferRelativeResize="0"/>
          <p:nvPr/>
        </p:nvPicPr>
        <p:blipFill rotWithShape="1">
          <a:blip r:embed="rId6">
            <a:alphaModFix/>
          </a:blip>
          <a:srcRect b="6106" l="20912" r="20672" t="2209"/>
          <a:stretch/>
        </p:blipFill>
        <p:spPr>
          <a:xfrm>
            <a:off x="5199163" y="2938487"/>
            <a:ext cx="544932" cy="554101"/>
          </a:xfrm>
          <a:prstGeom prst="rect">
            <a:avLst/>
          </a:prstGeom>
          <a:noFill/>
          <a:ln>
            <a:noFill/>
          </a:ln>
        </p:spPr>
      </p:pic>
      <p:pic>
        <p:nvPicPr>
          <p:cNvPr id="197" name="Google Shape;197;p22"/>
          <p:cNvPicPr preferRelativeResize="0"/>
          <p:nvPr/>
        </p:nvPicPr>
        <p:blipFill>
          <a:blip r:embed="rId7">
            <a:alphaModFix/>
          </a:blip>
          <a:stretch>
            <a:fillRect/>
          </a:stretch>
        </p:blipFill>
        <p:spPr>
          <a:xfrm>
            <a:off x="4924351" y="2069156"/>
            <a:ext cx="761451" cy="468929"/>
          </a:xfrm>
          <a:prstGeom prst="rect">
            <a:avLst/>
          </a:prstGeom>
          <a:noFill/>
          <a:ln>
            <a:noFill/>
          </a:ln>
        </p:spPr>
      </p:pic>
      <p:pic>
        <p:nvPicPr>
          <p:cNvPr id="198" name="Google Shape;198;p22"/>
          <p:cNvPicPr preferRelativeResize="0"/>
          <p:nvPr/>
        </p:nvPicPr>
        <p:blipFill>
          <a:blip r:embed="rId8">
            <a:alphaModFix/>
          </a:blip>
          <a:stretch>
            <a:fillRect/>
          </a:stretch>
        </p:blipFill>
        <p:spPr>
          <a:xfrm>
            <a:off x="5999350" y="1984100"/>
            <a:ext cx="639050" cy="639050"/>
          </a:xfrm>
          <a:prstGeom prst="rect">
            <a:avLst/>
          </a:prstGeom>
          <a:noFill/>
          <a:ln>
            <a:noFill/>
          </a:ln>
        </p:spPr>
      </p:pic>
      <p:pic>
        <p:nvPicPr>
          <p:cNvPr id="199" name="Google Shape;199;p22"/>
          <p:cNvPicPr preferRelativeResize="0"/>
          <p:nvPr/>
        </p:nvPicPr>
        <p:blipFill>
          <a:blip r:embed="rId9">
            <a:alphaModFix/>
          </a:blip>
          <a:stretch>
            <a:fillRect/>
          </a:stretch>
        </p:blipFill>
        <p:spPr>
          <a:xfrm>
            <a:off x="6027063" y="2996998"/>
            <a:ext cx="437074" cy="437074"/>
          </a:xfrm>
          <a:prstGeom prst="rect">
            <a:avLst/>
          </a:prstGeom>
          <a:noFill/>
          <a:ln>
            <a:noFill/>
          </a:ln>
        </p:spPr>
      </p:pic>
      <p:pic>
        <p:nvPicPr>
          <p:cNvPr id="200" name="Google Shape;200;p22"/>
          <p:cNvPicPr preferRelativeResize="0"/>
          <p:nvPr/>
        </p:nvPicPr>
        <p:blipFill>
          <a:blip r:embed="rId8">
            <a:alphaModFix/>
          </a:blip>
          <a:stretch>
            <a:fillRect/>
          </a:stretch>
        </p:blipFill>
        <p:spPr>
          <a:xfrm>
            <a:off x="4336775" y="4044750"/>
            <a:ext cx="639050" cy="639050"/>
          </a:xfrm>
          <a:prstGeom prst="rect">
            <a:avLst/>
          </a:prstGeom>
          <a:noFill/>
          <a:ln>
            <a:noFill/>
          </a:ln>
        </p:spPr>
      </p:pic>
      <p:pic>
        <p:nvPicPr>
          <p:cNvPr id="201" name="Google Shape;201;p22"/>
          <p:cNvPicPr preferRelativeResize="0"/>
          <p:nvPr/>
        </p:nvPicPr>
        <p:blipFill>
          <a:blip r:embed="rId9">
            <a:alphaModFix/>
          </a:blip>
          <a:stretch>
            <a:fillRect/>
          </a:stretch>
        </p:blipFill>
        <p:spPr>
          <a:xfrm>
            <a:off x="5460513" y="4150598"/>
            <a:ext cx="437074" cy="437074"/>
          </a:xfrm>
          <a:prstGeom prst="rect">
            <a:avLst/>
          </a:prstGeom>
          <a:noFill/>
          <a:ln>
            <a:noFill/>
          </a:ln>
        </p:spPr>
      </p:pic>
      <p:pic>
        <p:nvPicPr>
          <p:cNvPr id="202" name="Google Shape;202;p22"/>
          <p:cNvPicPr preferRelativeResize="0"/>
          <p:nvPr/>
        </p:nvPicPr>
        <p:blipFill rotWithShape="1">
          <a:blip r:embed="rId10">
            <a:alphaModFix/>
          </a:blip>
          <a:srcRect b="0" l="0" r="0" t="16485"/>
          <a:stretch/>
        </p:blipFill>
        <p:spPr>
          <a:xfrm>
            <a:off x="4821475" y="5294487"/>
            <a:ext cx="639050" cy="445738"/>
          </a:xfrm>
          <a:prstGeom prst="rect">
            <a:avLst/>
          </a:prstGeom>
          <a:noFill/>
          <a:ln>
            <a:noFill/>
          </a:ln>
        </p:spPr>
      </p:pic>
      <p:pic>
        <p:nvPicPr>
          <p:cNvPr id="203" name="Google Shape;203;p22"/>
          <p:cNvPicPr preferRelativeResize="0"/>
          <p:nvPr/>
        </p:nvPicPr>
        <p:blipFill rotWithShape="1">
          <a:blip r:embed="rId11">
            <a:alphaModFix/>
          </a:blip>
          <a:srcRect b="0" l="0" r="0" t="0"/>
          <a:stretch/>
        </p:blipFill>
        <p:spPr>
          <a:xfrm>
            <a:off x="4419013" y="6200170"/>
            <a:ext cx="1443975" cy="3351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p:nvPr/>
        </p:nvSpPr>
        <p:spPr>
          <a:xfrm>
            <a:off x="0" y="1644012"/>
            <a:ext cx="12192000" cy="52140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00" u="none" cap="none" strike="noStrike">
              <a:solidFill>
                <a:schemeClr val="lt1"/>
              </a:solidFill>
              <a:latin typeface="Gill Sans"/>
              <a:ea typeface="Gill Sans"/>
              <a:cs typeface="Gill Sans"/>
              <a:sym typeface="Gill Sans"/>
            </a:endParaRPr>
          </a:p>
        </p:txBody>
      </p:sp>
      <p:sp>
        <p:nvSpPr>
          <p:cNvPr id="209" name="Google Shape;209;p23"/>
          <p:cNvSpPr txBox="1"/>
          <p:nvPr/>
        </p:nvSpPr>
        <p:spPr>
          <a:xfrm>
            <a:off x="2092654" y="3503103"/>
            <a:ext cx="8461500" cy="1495800"/>
          </a:xfrm>
          <a:prstGeom prst="rect">
            <a:avLst/>
          </a:pr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4800"/>
              <a:buFont typeface="Gill Sans"/>
              <a:buNone/>
            </a:pPr>
            <a:r>
              <a:rPr lang="es-ES" sz="4800">
                <a:solidFill>
                  <a:srgbClr val="FFFFFF"/>
                </a:solidFill>
                <a:latin typeface="Gill Sans"/>
                <a:ea typeface="Gill Sans"/>
                <a:cs typeface="Gill Sans"/>
                <a:sym typeface="Gill Sans"/>
              </a:rPr>
              <a:t>ORIGEN DE LOS DATOS</a:t>
            </a:r>
            <a:endParaRPr/>
          </a:p>
        </p:txBody>
      </p:sp>
      <p:sp>
        <p:nvSpPr>
          <p:cNvPr id="210" name="Google Shape;210;p23"/>
          <p:cNvSpPr/>
          <p:nvPr/>
        </p:nvSpPr>
        <p:spPr>
          <a:xfrm>
            <a:off x="3524350" y="1251650"/>
            <a:ext cx="5274300" cy="1030200"/>
          </a:xfrm>
          <a:prstGeom prst="flowChartAlternateProcess">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ES" sz="2100">
                <a:solidFill>
                  <a:schemeClr val="accent1"/>
                </a:solidFill>
                <a:latin typeface="Roboto"/>
                <a:ea typeface="Roboto"/>
                <a:cs typeface="Roboto"/>
                <a:sym typeface="Roboto"/>
              </a:rPr>
              <a:t>DATOS INICIALES</a:t>
            </a:r>
            <a:endParaRPr b="1" sz="2100">
              <a:solidFill>
                <a:schemeClr val="accen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p:nvPr/>
        </p:nvSpPr>
        <p:spPr>
          <a:xfrm>
            <a:off x="-2775" y="382962"/>
            <a:ext cx="12192000" cy="6321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7" name="Google Shape;217;p24"/>
          <p:cNvSpPr/>
          <p:nvPr/>
        </p:nvSpPr>
        <p:spPr>
          <a:xfrm>
            <a:off x="447817" y="5141974"/>
            <a:ext cx="11290800" cy="1258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8" name="Google Shape;218;p24"/>
          <p:cNvSpPr txBox="1"/>
          <p:nvPr>
            <p:ph idx="4294967295" type="title"/>
          </p:nvPr>
        </p:nvSpPr>
        <p:spPr>
          <a:xfrm>
            <a:off x="581192" y="5264487"/>
            <a:ext cx="11029500" cy="718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EFF"/>
              </a:buClr>
              <a:buSzPts val="2800"/>
              <a:buFont typeface="Gill Sans"/>
              <a:buNone/>
            </a:pPr>
            <a:r>
              <a:rPr lang="es-ES">
                <a:solidFill>
                  <a:srgbClr val="FFFEFF"/>
                </a:solidFill>
              </a:rPr>
              <a:t>Origen de los datos</a:t>
            </a:r>
            <a:endParaRPr/>
          </a:p>
        </p:txBody>
      </p:sp>
      <p:sp>
        <p:nvSpPr>
          <p:cNvPr id="219" name="Google Shape;219;p24"/>
          <p:cNvSpPr txBox="1"/>
          <p:nvPr>
            <p:ph idx="11" type="ftr"/>
          </p:nvPr>
        </p:nvSpPr>
        <p:spPr>
          <a:xfrm>
            <a:off x="581192" y="5951811"/>
            <a:ext cx="69171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REDHORN JOURNEYS</a:t>
            </a:r>
            <a:endParaRPr/>
          </a:p>
        </p:txBody>
      </p:sp>
      <p:pic>
        <p:nvPicPr>
          <p:cNvPr id="220" name="Google Shape;220;p24"/>
          <p:cNvPicPr preferRelativeResize="0"/>
          <p:nvPr/>
        </p:nvPicPr>
        <p:blipFill>
          <a:blip r:embed="rId3">
            <a:alphaModFix/>
          </a:blip>
          <a:stretch>
            <a:fillRect/>
          </a:stretch>
        </p:blipFill>
        <p:spPr>
          <a:xfrm>
            <a:off x="4978513" y="1750375"/>
            <a:ext cx="1965450" cy="1965450"/>
          </a:xfrm>
          <a:prstGeom prst="rect">
            <a:avLst/>
          </a:prstGeom>
          <a:noFill/>
          <a:ln>
            <a:noFill/>
          </a:ln>
        </p:spPr>
      </p:pic>
      <p:sp>
        <p:nvSpPr>
          <p:cNvPr id="221" name="Google Shape;221;p24"/>
          <p:cNvSpPr/>
          <p:nvPr/>
        </p:nvSpPr>
        <p:spPr>
          <a:xfrm>
            <a:off x="979675" y="1850725"/>
            <a:ext cx="1965300" cy="18651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1217824" y="3663978"/>
            <a:ext cx="3067500" cy="66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txBox="1"/>
          <p:nvPr/>
        </p:nvSpPr>
        <p:spPr>
          <a:xfrm>
            <a:off x="428575" y="3663975"/>
            <a:ext cx="3067500" cy="718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3600"/>
              <a:buFont typeface="Gill Sans"/>
              <a:buNone/>
            </a:pPr>
            <a:r>
              <a:rPr lang="es-ES" sz="2700">
                <a:solidFill>
                  <a:schemeClr val="dk1"/>
                </a:solidFill>
                <a:latin typeface="Gill Sans"/>
                <a:ea typeface="Gill Sans"/>
                <a:cs typeface="Gill Sans"/>
                <a:sym typeface="Gill Sans"/>
              </a:rPr>
              <a:t>Fuentes oficiales</a:t>
            </a:r>
            <a:endParaRPr sz="500">
              <a:latin typeface="Gill Sans"/>
              <a:ea typeface="Gill Sans"/>
              <a:cs typeface="Gill Sans"/>
              <a:sym typeface="Gill Sans"/>
            </a:endParaRPr>
          </a:p>
        </p:txBody>
      </p:sp>
      <p:sp>
        <p:nvSpPr>
          <p:cNvPr id="224" name="Google Shape;224;p24"/>
          <p:cNvSpPr/>
          <p:nvPr/>
        </p:nvSpPr>
        <p:spPr>
          <a:xfrm>
            <a:off x="4822127" y="3663978"/>
            <a:ext cx="3067500" cy="66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txBox="1"/>
          <p:nvPr/>
        </p:nvSpPr>
        <p:spPr>
          <a:xfrm>
            <a:off x="4427502" y="3693078"/>
            <a:ext cx="3067500" cy="660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3600"/>
              <a:buFont typeface="Gill Sans"/>
              <a:buNone/>
            </a:pPr>
            <a:r>
              <a:rPr lang="es-ES" sz="2700">
                <a:solidFill>
                  <a:schemeClr val="dk1"/>
                </a:solidFill>
                <a:latin typeface="Gill Sans"/>
                <a:ea typeface="Gill Sans"/>
                <a:cs typeface="Gill Sans"/>
                <a:sym typeface="Gill Sans"/>
              </a:rPr>
              <a:t>Prensa nacional</a:t>
            </a:r>
            <a:endParaRPr sz="2700"/>
          </a:p>
        </p:txBody>
      </p:sp>
      <p:sp>
        <p:nvSpPr>
          <p:cNvPr id="226" name="Google Shape;226;p24"/>
          <p:cNvSpPr/>
          <p:nvPr/>
        </p:nvSpPr>
        <p:spPr>
          <a:xfrm>
            <a:off x="8426430" y="3663978"/>
            <a:ext cx="3067500" cy="66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txBox="1"/>
          <p:nvPr/>
        </p:nvSpPr>
        <p:spPr>
          <a:xfrm>
            <a:off x="8426430" y="3770828"/>
            <a:ext cx="3067500" cy="660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3600"/>
              <a:buFont typeface="Gill Sans"/>
              <a:buNone/>
            </a:pPr>
            <a:r>
              <a:rPr lang="es-ES" sz="2700">
                <a:solidFill>
                  <a:schemeClr val="dk1"/>
                </a:solidFill>
                <a:latin typeface="Gill Sans"/>
                <a:ea typeface="Gill Sans"/>
                <a:cs typeface="Gill Sans"/>
                <a:sym typeface="Gill Sans"/>
              </a:rPr>
              <a:t>Informes y documentación</a:t>
            </a:r>
            <a:endParaRPr sz="2700"/>
          </a:p>
        </p:txBody>
      </p:sp>
      <p:pic>
        <p:nvPicPr>
          <p:cNvPr id="228" name="Google Shape;228;p24"/>
          <p:cNvPicPr preferRelativeResize="0"/>
          <p:nvPr/>
        </p:nvPicPr>
        <p:blipFill>
          <a:blip r:embed="rId5">
            <a:alphaModFix/>
          </a:blip>
          <a:stretch>
            <a:fillRect/>
          </a:stretch>
        </p:blipFill>
        <p:spPr>
          <a:xfrm>
            <a:off x="9132775" y="1827925"/>
            <a:ext cx="1732950" cy="173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graphicFrame>
        <p:nvGraphicFramePr>
          <p:cNvPr id="234" name="Google Shape;234;p25"/>
          <p:cNvGraphicFramePr/>
          <p:nvPr/>
        </p:nvGraphicFramePr>
        <p:xfrm>
          <a:off x="454425" y="885375"/>
          <a:ext cx="3000000" cy="3000000"/>
        </p:xfrm>
        <a:graphic>
          <a:graphicData uri="http://schemas.openxmlformats.org/drawingml/2006/table">
            <a:tbl>
              <a:tblPr>
                <a:noFill/>
                <a:tableStyleId>{AFBE5288-C980-4055-9694-48A85D522D94}</a:tableStyleId>
              </a:tblPr>
              <a:tblGrid>
                <a:gridCol w="4391150"/>
                <a:gridCol w="6892000"/>
              </a:tblGrid>
              <a:tr h="468600">
                <a:tc>
                  <a:txBody>
                    <a:bodyPr/>
                    <a:lstStyle/>
                    <a:p>
                      <a:pPr indent="0" lvl="0" marL="0" rtl="0" algn="ctr">
                        <a:spcBef>
                          <a:spcPts val="0"/>
                        </a:spcBef>
                        <a:spcAft>
                          <a:spcPts val="0"/>
                        </a:spcAft>
                        <a:buNone/>
                      </a:pPr>
                      <a:r>
                        <a:rPr b="1" lang="es-ES">
                          <a:solidFill>
                            <a:schemeClr val="lt1"/>
                          </a:solidFill>
                        </a:rPr>
                        <a:t>TEMAS</a:t>
                      </a:r>
                      <a:endParaRPr b="1">
                        <a:solidFill>
                          <a:schemeClr val="lt1"/>
                        </a:solidFill>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s-ES">
                          <a:solidFill>
                            <a:schemeClr val="lt1"/>
                          </a:solidFill>
                        </a:rPr>
                        <a:t>FUENTES DE DATOS</a:t>
                      </a:r>
                      <a:endParaRPr b="1">
                        <a:solidFill>
                          <a:schemeClr val="lt1"/>
                        </a:solidFill>
                      </a:endParaRPr>
                    </a:p>
                  </a:txBody>
                  <a:tcPr marT="91425" marB="91425" marR="91425" marL="91425">
                    <a:solidFill>
                      <a:schemeClr val="accent1"/>
                    </a:solidFill>
                  </a:tcPr>
                </a:tc>
              </a:tr>
              <a:tr h="100000">
                <a:tc>
                  <a:txBody>
                    <a:bodyPr/>
                    <a:lstStyle/>
                    <a:p>
                      <a:pPr indent="0" lvl="0" marL="0" rtl="0" algn="ctr">
                        <a:spcBef>
                          <a:spcPts val="0"/>
                        </a:spcBef>
                        <a:spcAft>
                          <a:spcPts val="0"/>
                        </a:spcAft>
                        <a:buNone/>
                      </a:pPr>
                      <a:r>
                        <a:rPr lang="es-ES"/>
                        <a:t>Delincuencia</a:t>
                      </a:r>
                      <a:endParaRPr/>
                    </a:p>
                  </a:txBody>
                  <a:tcPr marT="91425" marB="91425" marR="91425" marL="91425" anchor="ctr">
                    <a:solidFill>
                      <a:srgbClr val="D8E8F0"/>
                    </a:solidFill>
                  </a:tcPr>
                </a:tc>
                <a:tc>
                  <a:txBody>
                    <a:bodyPr/>
                    <a:lstStyle/>
                    <a:p>
                      <a:pPr indent="0" lvl="0" marL="0" rtl="0" algn="l">
                        <a:lnSpc>
                          <a:spcPct val="115000"/>
                        </a:lnSpc>
                        <a:spcBef>
                          <a:spcPts val="0"/>
                        </a:spcBef>
                        <a:spcAft>
                          <a:spcPts val="1200"/>
                        </a:spcAft>
                        <a:buNone/>
                      </a:pPr>
                      <a:r>
                        <a:rPr lang="es-ES" sz="1200" u="sng">
                          <a:solidFill>
                            <a:srgbClr val="0097A7"/>
                          </a:solidFill>
                          <a:hlinkClick r:id="rId3">
                            <a:extLst>
                              <a:ext uri="{A12FA001-AC4F-418D-AE19-62706E023703}">
                                <ahyp:hlinkClr val="tx"/>
                              </a:ext>
                            </a:extLst>
                          </a:hlinkClick>
                        </a:rPr>
                        <a:t>https://es.statista.com/estadisticas/478494/delitos-y-crimenes-en-espana-por-tipo/</a:t>
                      </a:r>
                      <a:endParaRPr/>
                    </a:p>
                  </a:txBody>
                  <a:tcPr marT="91425" marB="91425" marR="91425" marL="91425">
                    <a:solidFill>
                      <a:srgbClr val="D8E8F0"/>
                    </a:solidFill>
                  </a:tcPr>
                </a:tc>
              </a:tr>
              <a:tr h="450625">
                <a:tc>
                  <a:txBody>
                    <a:bodyPr/>
                    <a:lstStyle/>
                    <a:p>
                      <a:pPr indent="0" lvl="0" marL="0" rtl="0" algn="ctr">
                        <a:spcBef>
                          <a:spcPts val="0"/>
                        </a:spcBef>
                        <a:spcAft>
                          <a:spcPts val="0"/>
                        </a:spcAft>
                        <a:buNone/>
                      </a:pPr>
                      <a:r>
                        <a:rPr lang="es-ES"/>
                        <a:t>Cantidad de plazas disponibles</a:t>
                      </a:r>
                      <a:endParaRPr/>
                    </a:p>
                  </a:txBody>
                  <a:tcPr marT="91425" marB="91425" marR="91425" marL="91425" anchor="ctr">
                    <a:solidFill>
                      <a:schemeClr val="lt1"/>
                    </a:solidFill>
                  </a:tcPr>
                </a:tc>
                <a:tc>
                  <a:txBody>
                    <a:bodyPr/>
                    <a:lstStyle/>
                    <a:p>
                      <a:pPr indent="0" lvl="0" marL="0" rtl="0" algn="l">
                        <a:lnSpc>
                          <a:spcPct val="115000"/>
                        </a:lnSpc>
                        <a:spcBef>
                          <a:spcPts val="1200"/>
                        </a:spcBef>
                        <a:spcAft>
                          <a:spcPts val="1200"/>
                        </a:spcAft>
                        <a:buNone/>
                      </a:pPr>
                      <a:r>
                        <a:rPr lang="es-ES" sz="1200" u="sng">
                          <a:solidFill>
                            <a:srgbClr val="0097A7"/>
                          </a:solidFill>
                          <a:hlinkClick r:id="rId4">
                            <a:extLst>
                              <a:ext uri="{A12FA001-AC4F-418D-AE19-62706E023703}">
                                <ahyp:hlinkClr val="tx"/>
                              </a:ext>
                            </a:extLst>
                          </a:hlinkClick>
                        </a:rPr>
                        <a:t>https://www.lainformacion.com/economia-negocios-y-finanzas/viajes-imserso-2023-2024-servicios-transporte-incluidos/2893761/</a:t>
                      </a:r>
                      <a:endParaRPr sz="1200"/>
                    </a:p>
                  </a:txBody>
                  <a:tcPr marT="91425" marB="91425" marR="91425" marL="91425">
                    <a:solidFill>
                      <a:schemeClr val="lt1"/>
                    </a:solidFill>
                  </a:tcPr>
                </a:tc>
              </a:tr>
              <a:tr h="450625">
                <a:tc>
                  <a:txBody>
                    <a:bodyPr/>
                    <a:lstStyle/>
                    <a:p>
                      <a:pPr indent="0" lvl="0" marL="0" rtl="0" algn="ctr">
                        <a:spcBef>
                          <a:spcPts val="0"/>
                        </a:spcBef>
                        <a:spcAft>
                          <a:spcPts val="0"/>
                        </a:spcAft>
                        <a:buNone/>
                      </a:pPr>
                      <a:r>
                        <a:rPr lang="es-ES"/>
                        <a:t>Valoración de las solicitudes</a:t>
                      </a:r>
                      <a:endParaRPr/>
                    </a:p>
                  </a:txBody>
                  <a:tcPr marT="91425" marB="91425" marR="91425" marL="91425" anchor="ctr">
                    <a:solidFill>
                      <a:srgbClr val="D8E8F0"/>
                    </a:solidFill>
                  </a:tcPr>
                </a:tc>
                <a:tc>
                  <a:txBody>
                    <a:bodyPr/>
                    <a:lstStyle/>
                    <a:p>
                      <a:pPr indent="0" lvl="0" marL="0" rtl="0" algn="l">
                        <a:lnSpc>
                          <a:spcPct val="115000"/>
                        </a:lnSpc>
                        <a:spcBef>
                          <a:spcPts val="1200"/>
                        </a:spcBef>
                        <a:spcAft>
                          <a:spcPts val="1200"/>
                        </a:spcAft>
                        <a:buNone/>
                      </a:pPr>
                      <a:r>
                        <a:rPr lang="es-ES" sz="1200" u="sng">
                          <a:solidFill>
                            <a:srgbClr val="0097A7"/>
                          </a:solidFill>
                          <a:hlinkClick r:id="rId5">
                            <a:extLst>
                              <a:ext uri="{A12FA001-AC4F-418D-AE19-62706E023703}">
                                <ahyp:hlinkClr val="tx"/>
                              </a:ext>
                            </a:extLst>
                          </a:hlinkClick>
                        </a:rPr>
                        <a:t>https://imserso.es/espacio-mayores/envejecimiento-activo/programa-turismo-imserso/valoracion-solicitudes</a:t>
                      </a:r>
                      <a:endParaRPr sz="1200"/>
                    </a:p>
                  </a:txBody>
                  <a:tcPr marT="91425" marB="91425" marR="91425" marL="91425">
                    <a:solidFill>
                      <a:srgbClr val="D8E8F0"/>
                    </a:solidFill>
                  </a:tcPr>
                </a:tc>
              </a:tr>
              <a:tr h="450625">
                <a:tc>
                  <a:txBody>
                    <a:bodyPr/>
                    <a:lstStyle/>
                    <a:p>
                      <a:pPr indent="0" lvl="0" marL="0" rtl="0" algn="ctr">
                        <a:spcBef>
                          <a:spcPts val="0"/>
                        </a:spcBef>
                        <a:spcAft>
                          <a:spcPts val="0"/>
                        </a:spcAft>
                        <a:buNone/>
                      </a:pPr>
                      <a:r>
                        <a:rPr lang="es-ES"/>
                        <a:t>Pensionistas por comunidad</a:t>
                      </a:r>
                      <a:endParaRPr/>
                    </a:p>
                  </a:txBody>
                  <a:tcPr marT="91425" marB="91425" marR="91425" marL="91425" anchor="ctr">
                    <a:solidFill>
                      <a:schemeClr val="lt1"/>
                    </a:solidFill>
                  </a:tcPr>
                </a:tc>
                <a:tc>
                  <a:txBody>
                    <a:bodyPr/>
                    <a:lstStyle/>
                    <a:p>
                      <a:pPr indent="0" lvl="0" marL="0" rtl="0" algn="l">
                        <a:lnSpc>
                          <a:spcPct val="115000"/>
                        </a:lnSpc>
                        <a:spcBef>
                          <a:spcPts val="1200"/>
                        </a:spcBef>
                        <a:spcAft>
                          <a:spcPts val="1200"/>
                        </a:spcAft>
                        <a:buNone/>
                      </a:pPr>
                      <a:r>
                        <a:rPr lang="es-ES" sz="1200" u="sng">
                          <a:solidFill>
                            <a:srgbClr val="0097A7"/>
                          </a:solidFill>
                          <a:hlinkClick r:id="rId6">
                            <a:extLst>
                              <a:ext uri="{A12FA001-AC4F-418D-AE19-62706E023703}">
                                <ahyp:hlinkClr val="tx"/>
                              </a:ext>
                            </a:extLst>
                          </a:hlinkClick>
                        </a:rPr>
                        <a:t>https://www.seg-social.es/wps/wcm/connect/wss/a59fc4a1-faa7-48dd-9a0e-a20302891ae3/PTAS202311.pdf?MOD=AJPERES&amp;CONVERT_TO=linktext&amp;CACHEID=ROOTWORKSPACE.Z18_2G50H38209D640QTQ57OVB2000-a59fc4a1-faa7-48dd-9a0e-a20302891ae3-oMvfwOj</a:t>
                      </a:r>
                      <a:endParaRPr sz="1200"/>
                    </a:p>
                  </a:txBody>
                  <a:tcPr marT="91425" marB="91425" marR="91425" marL="91425">
                    <a:solidFill>
                      <a:schemeClr val="lt1"/>
                    </a:solidFill>
                  </a:tcPr>
                </a:tc>
              </a:tr>
              <a:tr h="450625">
                <a:tc>
                  <a:txBody>
                    <a:bodyPr/>
                    <a:lstStyle/>
                    <a:p>
                      <a:pPr indent="0" lvl="0" marL="0" rtl="0" algn="ctr">
                        <a:spcBef>
                          <a:spcPts val="0"/>
                        </a:spcBef>
                        <a:spcAft>
                          <a:spcPts val="0"/>
                        </a:spcAft>
                        <a:buNone/>
                      </a:pPr>
                      <a:r>
                        <a:rPr lang="es-ES"/>
                        <a:t>Porcentajes de hijos</a:t>
                      </a:r>
                      <a:endParaRPr/>
                    </a:p>
                  </a:txBody>
                  <a:tcPr marT="91425" marB="91425" marR="91425" marL="91425" anchor="ctr">
                    <a:solidFill>
                      <a:srgbClr val="D8E8F0"/>
                    </a:solidFill>
                  </a:tcPr>
                </a:tc>
                <a:tc>
                  <a:txBody>
                    <a:bodyPr/>
                    <a:lstStyle/>
                    <a:p>
                      <a:pPr indent="0" lvl="0" marL="0" rtl="0" algn="l">
                        <a:lnSpc>
                          <a:spcPct val="115000"/>
                        </a:lnSpc>
                        <a:spcBef>
                          <a:spcPts val="1200"/>
                        </a:spcBef>
                        <a:spcAft>
                          <a:spcPts val="1200"/>
                        </a:spcAft>
                        <a:buNone/>
                      </a:pPr>
                      <a:r>
                        <a:rPr lang="es-ES" sz="1200" u="sng">
                          <a:solidFill>
                            <a:srgbClr val="0097A7"/>
                          </a:solidFill>
                        </a:rPr>
                        <a:t>https://www.ine.es/jaxi/Datos.htm?tpx=30237</a:t>
                      </a:r>
                      <a:endParaRPr sz="1200"/>
                    </a:p>
                  </a:txBody>
                  <a:tcPr marT="91425" marB="91425" marR="91425" marL="91425">
                    <a:solidFill>
                      <a:srgbClr val="D8E8F0"/>
                    </a:solidFill>
                  </a:tcPr>
                </a:tc>
              </a:tr>
              <a:tr h="450625">
                <a:tc>
                  <a:txBody>
                    <a:bodyPr/>
                    <a:lstStyle/>
                    <a:p>
                      <a:pPr indent="0" lvl="0" marL="0" rtl="0" algn="ctr">
                        <a:spcBef>
                          <a:spcPts val="0"/>
                        </a:spcBef>
                        <a:spcAft>
                          <a:spcPts val="0"/>
                        </a:spcAft>
                        <a:buNone/>
                      </a:pPr>
                      <a:r>
                        <a:rPr lang="es-ES"/>
                        <a:t>Porcentajes fumador</a:t>
                      </a:r>
                      <a:endParaRPr/>
                    </a:p>
                  </a:txBody>
                  <a:tcPr marT="91425" marB="91425" marR="91425" marL="91425" anchor="ctr">
                    <a:solidFill>
                      <a:schemeClr val="lt1"/>
                    </a:solidFill>
                  </a:tcPr>
                </a:tc>
                <a:tc>
                  <a:txBody>
                    <a:bodyPr/>
                    <a:lstStyle/>
                    <a:p>
                      <a:pPr indent="0" lvl="0" marL="0" rtl="0" algn="l">
                        <a:lnSpc>
                          <a:spcPct val="115000"/>
                        </a:lnSpc>
                        <a:spcBef>
                          <a:spcPts val="1200"/>
                        </a:spcBef>
                        <a:spcAft>
                          <a:spcPts val="1200"/>
                        </a:spcAft>
                        <a:buNone/>
                      </a:pPr>
                      <a:r>
                        <a:rPr lang="es-ES" sz="1200" u="sng">
                          <a:solidFill>
                            <a:srgbClr val="0097A7"/>
                          </a:solidFill>
                          <a:hlinkClick r:id="rId7">
                            <a:extLst>
                              <a:ext uri="{A12FA001-AC4F-418D-AE19-62706E023703}">
                                <ahyp:hlinkClr val="tx"/>
                              </a:ext>
                            </a:extLst>
                          </a:hlinkClick>
                        </a:rPr>
                        <a:t>https://www.ine.es/jaxi/Datos.htm?path=/t00/mujeres_hombres/tablas_1/l0/&amp;file=d07001.px</a:t>
                      </a:r>
                      <a:endParaRPr sz="1200"/>
                    </a:p>
                  </a:txBody>
                  <a:tcPr marT="91425" marB="91425" marR="91425" marL="91425">
                    <a:solidFill>
                      <a:schemeClr val="lt1"/>
                    </a:solidFill>
                  </a:tcPr>
                </a:tc>
              </a:tr>
              <a:tr h="450625">
                <a:tc>
                  <a:txBody>
                    <a:bodyPr/>
                    <a:lstStyle/>
                    <a:p>
                      <a:pPr indent="0" lvl="0" marL="0" rtl="0" algn="ctr">
                        <a:spcBef>
                          <a:spcPts val="0"/>
                        </a:spcBef>
                        <a:spcAft>
                          <a:spcPts val="0"/>
                        </a:spcAft>
                        <a:buNone/>
                      </a:pPr>
                      <a:r>
                        <a:rPr lang="es-ES"/>
                        <a:t>Porcentaje lugar de residencia</a:t>
                      </a:r>
                      <a:endParaRPr/>
                    </a:p>
                  </a:txBody>
                  <a:tcPr marT="91425" marB="91425" marR="91425" marL="91425" anchor="ctr">
                    <a:solidFill>
                      <a:srgbClr val="D8E8F0"/>
                    </a:solidFill>
                  </a:tcPr>
                </a:tc>
                <a:tc>
                  <a:txBody>
                    <a:bodyPr/>
                    <a:lstStyle/>
                    <a:p>
                      <a:pPr indent="0" lvl="0" marL="0" rtl="0" algn="l">
                        <a:lnSpc>
                          <a:spcPct val="115000"/>
                        </a:lnSpc>
                        <a:spcBef>
                          <a:spcPts val="1200"/>
                        </a:spcBef>
                        <a:spcAft>
                          <a:spcPts val="1200"/>
                        </a:spcAft>
                        <a:buNone/>
                      </a:pPr>
                      <a:r>
                        <a:rPr lang="es-ES" sz="1200" u="sng">
                          <a:solidFill>
                            <a:srgbClr val="0097A7"/>
                          </a:solidFill>
                          <a:hlinkClick r:id="rId8">
                            <a:extLst>
                              <a:ext uri="{A12FA001-AC4F-418D-AE19-62706E023703}">
                                <ahyp:hlinkClr val="tx"/>
                              </a:ext>
                            </a:extLst>
                          </a:hlinkClick>
                        </a:rPr>
                        <a:t>https://www.ine.es/prensa/pere_2023.pdf</a:t>
                      </a:r>
                      <a:endParaRPr sz="1200"/>
                    </a:p>
                  </a:txBody>
                  <a:tcPr marT="91425" marB="91425" marR="91425" marL="91425">
                    <a:solidFill>
                      <a:srgbClr val="D8E8F0"/>
                    </a:solidFill>
                  </a:tcPr>
                </a:tc>
              </a:tr>
              <a:tr h="450625">
                <a:tc>
                  <a:txBody>
                    <a:bodyPr/>
                    <a:lstStyle/>
                    <a:p>
                      <a:pPr indent="0" lvl="0" marL="0" rtl="0" algn="ctr">
                        <a:spcBef>
                          <a:spcPts val="0"/>
                        </a:spcBef>
                        <a:spcAft>
                          <a:spcPts val="0"/>
                        </a:spcAft>
                        <a:buNone/>
                      </a:pPr>
                      <a:r>
                        <a:rPr lang="es-ES"/>
                        <a:t>Datos del INE</a:t>
                      </a:r>
                      <a:endParaRPr/>
                    </a:p>
                  </a:txBody>
                  <a:tcPr marT="91425" marB="91425" marR="91425" marL="91425" anchor="ctr">
                    <a:solidFill>
                      <a:schemeClr val="lt1"/>
                    </a:solidFill>
                  </a:tcPr>
                </a:tc>
                <a:tc>
                  <a:txBody>
                    <a:bodyPr/>
                    <a:lstStyle/>
                    <a:p>
                      <a:pPr indent="0" lvl="0" marL="0" rtl="0" algn="l">
                        <a:lnSpc>
                          <a:spcPct val="115000"/>
                        </a:lnSpc>
                        <a:spcBef>
                          <a:spcPts val="1200"/>
                        </a:spcBef>
                        <a:spcAft>
                          <a:spcPts val="1200"/>
                        </a:spcAft>
                        <a:buNone/>
                      </a:pPr>
                      <a:r>
                        <a:rPr lang="es-ES" sz="1200">
                          <a:solidFill>
                            <a:srgbClr val="0097A7"/>
                          </a:solidFill>
                        </a:rPr>
                        <a:t> </a:t>
                      </a:r>
                      <a:r>
                        <a:rPr lang="es-ES" sz="1200" u="sng">
                          <a:solidFill>
                            <a:srgbClr val="0097A7"/>
                          </a:solidFill>
                          <a:hlinkClick r:id="rId9">
                            <a:extLst>
                              <a:ext uri="{A12FA001-AC4F-418D-AE19-62706E023703}">
                                <ahyp:hlinkClr val="tx"/>
                              </a:ext>
                            </a:extLst>
                          </a:hlinkClick>
                        </a:rPr>
                        <a:t>https://www.ine.es/</a:t>
                      </a:r>
                      <a:endParaRPr sz="1200"/>
                    </a:p>
                  </a:txBody>
                  <a:tcPr marT="91425" marB="91425" marR="91425" marL="91425">
                    <a:solidFill>
                      <a:schemeClr val="lt1"/>
                    </a:solidFill>
                  </a:tcPr>
                </a:tc>
              </a:tr>
              <a:tr h="450625">
                <a:tc>
                  <a:txBody>
                    <a:bodyPr/>
                    <a:lstStyle/>
                    <a:p>
                      <a:pPr indent="0" lvl="0" marL="0" rtl="0" algn="ctr">
                        <a:spcBef>
                          <a:spcPts val="0"/>
                        </a:spcBef>
                        <a:spcAft>
                          <a:spcPts val="0"/>
                        </a:spcAft>
                        <a:buNone/>
                      </a:pPr>
                      <a:r>
                        <a:rPr lang="es-ES"/>
                        <a:t>IMSERSO</a:t>
                      </a:r>
                      <a:endParaRPr/>
                    </a:p>
                  </a:txBody>
                  <a:tcPr marT="91425" marB="91425" marR="91425" marL="91425" anchor="ctr">
                    <a:solidFill>
                      <a:srgbClr val="D8E8F0"/>
                    </a:solidFill>
                  </a:tcPr>
                </a:tc>
                <a:tc>
                  <a:txBody>
                    <a:bodyPr/>
                    <a:lstStyle/>
                    <a:p>
                      <a:pPr indent="0" lvl="0" marL="0" rtl="0" algn="l">
                        <a:lnSpc>
                          <a:spcPct val="115000"/>
                        </a:lnSpc>
                        <a:spcBef>
                          <a:spcPts val="1200"/>
                        </a:spcBef>
                        <a:spcAft>
                          <a:spcPts val="1200"/>
                        </a:spcAft>
                        <a:buNone/>
                      </a:pPr>
                      <a:r>
                        <a:rPr lang="es-ES" sz="1200">
                          <a:solidFill>
                            <a:srgbClr val="0097A7"/>
                          </a:solidFill>
                        </a:rPr>
                        <a:t> </a:t>
                      </a:r>
                      <a:r>
                        <a:rPr lang="es-ES" sz="1200" u="sng">
                          <a:solidFill>
                            <a:srgbClr val="0097A7"/>
                          </a:solidFill>
                        </a:rPr>
                        <a:t>https://imserso.es/espacio-mayores/envejecimiento-activo/programa-turismo-imserso/valoracion-solicitudes</a:t>
                      </a:r>
                      <a:endParaRPr sz="1200">
                        <a:solidFill>
                          <a:srgbClr val="0097A7"/>
                        </a:solidFill>
                      </a:endParaRPr>
                    </a:p>
                  </a:txBody>
                  <a:tcPr marT="91425" marB="91425" marR="91425" marL="91425">
                    <a:solidFill>
                      <a:srgbClr val="D8E8F0"/>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p:nvPr/>
        </p:nvSpPr>
        <p:spPr>
          <a:xfrm>
            <a:off x="0" y="1644012"/>
            <a:ext cx="12192000" cy="52140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00" u="none" cap="none" strike="noStrike">
              <a:solidFill>
                <a:schemeClr val="lt1"/>
              </a:solidFill>
              <a:latin typeface="Gill Sans"/>
              <a:ea typeface="Gill Sans"/>
              <a:cs typeface="Gill Sans"/>
              <a:sym typeface="Gill Sans"/>
            </a:endParaRPr>
          </a:p>
        </p:txBody>
      </p:sp>
      <p:sp>
        <p:nvSpPr>
          <p:cNvPr id="240" name="Google Shape;240;p26"/>
          <p:cNvSpPr txBox="1"/>
          <p:nvPr/>
        </p:nvSpPr>
        <p:spPr>
          <a:xfrm>
            <a:off x="1865254" y="3503103"/>
            <a:ext cx="8461500" cy="1495800"/>
          </a:xfrm>
          <a:prstGeom prst="rect">
            <a:avLst/>
          </a:pr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4800"/>
              <a:buFont typeface="Gill Sans"/>
              <a:buNone/>
            </a:pPr>
            <a:r>
              <a:rPr b="0" i="0" lang="es-ES" sz="4800" u="none" cap="none" strike="noStrike">
                <a:solidFill>
                  <a:srgbClr val="FFFFFF"/>
                </a:solidFill>
                <a:latin typeface="Gill Sans"/>
                <a:ea typeface="Gill Sans"/>
                <a:cs typeface="Gill Sans"/>
                <a:sym typeface="Gill Sans"/>
              </a:rPr>
              <a:t>MAPA ENTIDAD-RELACIÓN</a:t>
            </a:r>
            <a:endParaRPr/>
          </a:p>
        </p:txBody>
      </p:sp>
      <p:sp>
        <p:nvSpPr>
          <p:cNvPr id="241" name="Google Shape;241;p26"/>
          <p:cNvSpPr/>
          <p:nvPr/>
        </p:nvSpPr>
        <p:spPr>
          <a:xfrm>
            <a:off x="3458850" y="1251650"/>
            <a:ext cx="5274300" cy="1030200"/>
          </a:xfrm>
          <a:prstGeom prst="flowChartAlternateProcess">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ES" sz="2100">
                <a:solidFill>
                  <a:schemeClr val="accent1"/>
                </a:solidFill>
                <a:latin typeface="Roboto"/>
                <a:ea typeface="Roboto"/>
                <a:cs typeface="Roboto"/>
                <a:sym typeface="Roboto"/>
              </a:rPr>
              <a:t>DATOS INICIALES</a:t>
            </a:r>
            <a:endParaRPr b="1" sz="2100">
              <a:solidFill>
                <a:schemeClr val="accen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7"/>
          <p:cNvPicPr preferRelativeResize="0"/>
          <p:nvPr/>
        </p:nvPicPr>
        <p:blipFill rotWithShape="1">
          <a:blip r:embed="rId3">
            <a:alphaModFix/>
          </a:blip>
          <a:srcRect b="1493" l="0" r="0" t="1493"/>
          <a:stretch/>
        </p:blipFill>
        <p:spPr>
          <a:xfrm>
            <a:off x="0" y="0"/>
            <a:ext cx="12192000" cy="6858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p:nvPr/>
        </p:nvSpPr>
        <p:spPr>
          <a:xfrm>
            <a:off x="0" y="1644012"/>
            <a:ext cx="12192000" cy="52140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00" u="none" cap="none" strike="noStrike">
              <a:solidFill>
                <a:schemeClr val="lt1"/>
              </a:solidFill>
              <a:latin typeface="Gill Sans"/>
              <a:ea typeface="Gill Sans"/>
              <a:cs typeface="Gill Sans"/>
              <a:sym typeface="Gill Sans"/>
            </a:endParaRPr>
          </a:p>
        </p:txBody>
      </p:sp>
      <p:sp>
        <p:nvSpPr>
          <p:cNvPr id="252" name="Google Shape;252;p28"/>
          <p:cNvSpPr txBox="1"/>
          <p:nvPr/>
        </p:nvSpPr>
        <p:spPr>
          <a:xfrm>
            <a:off x="1865254" y="3503103"/>
            <a:ext cx="8461500" cy="1495800"/>
          </a:xfrm>
          <a:prstGeom prst="rect">
            <a:avLst/>
          </a:pr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4800"/>
              <a:buFont typeface="Gill Sans"/>
              <a:buNone/>
            </a:pPr>
            <a:r>
              <a:rPr lang="es-ES" sz="4000">
                <a:solidFill>
                  <a:srgbClr val="FFFFFF"/>
                </a:solidFill>
                <a:latin typeface="Gill Sans"/>
                <a:ea typeface="Gill Sans"/>
                <a:cs typeface="Gill Sans"/>
                <a:sym typeface="Gill Sans"/>
              </a:rPr>
              <a:t>¿DONDE VIVEN LOS JUBILADOS?</a:t>
            </a:r>
            <a:endParaRPr sz="600"/>
          </a:p>
        </p:txBody>
      </p:sp>
      <p:sp>
        <p:nvSpPr>
          <p:cNvPr id="253" name="Google Shape;253;p28"/>
          <p:cNvSpPr/>
          <p:nvPr/>
        </p:nvSpPr>
        <p:spPr>
          <a:xfrm>
            <a:off x="3458850" y="1251650"/>
            <a:ext cx="5274300" cy="1030200"/>
          </a:xfrm>
          <a:prstGeom prst="flowChartAlternateProcess">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ES" sz="2100">
                <a:solidFill>
                  <a:schemeClr val="accent1"/>
                </a:solidFill>
                <a:latin typeface="Roboto"/>
                <a:ea typeface="Roboto"/>
                <a:cs typeface="Roboto"/>
                <a:sym typeface="Roboto"/>
              </a:rPr>
              <a:t>MAPA</a:t>
            </a:r>
            <a:endParaRPr b="1" sz="2100">
              <a:solidFill>
                <a:schemeClr val="accen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9"/>
          <p:cNvPicPr preferRelativeResize="0"/>
          <p:nvPr/>
        </p:nvPicPr>
        <p:blipFill>
          <a:blip r:embed="rId3">
            <a:alphaModFix/>
          </a:blip>
          <a:stretch>
            <a:fillRect/>
          </a:stretch>
        </p:blipFill>
        <p:spPr>
          <a:xfrm>
            <a:off x="3009675" y="635200"/>
            <a:ext cx="8284677" cy="6030474"/>
          </a:xfrm>
          <a:prstGeom prst="rect">
            <a:avLst/>
          </a:prstGeom>
          <a:noFill/>
          <a:ln>
            <a:noFill/>
          </a:ln>
        </p:spPr>
      </p:pic>
      <p:pic>
        <p:nvPicPr>
          <p:cNvPr id="260" name="Google Shape;260;p29"/>
          <p:cNvPicPr preferRelativeResize="0"/>
          <p:nvPr/>
        </p:nvPicPr>
        <p:blipFill>
          <a:blip r:embed="rId4">
            <a:alphaModFix/>
          </a:blip>
          <a:stretch>
            <a:fillRect/>
          </a:stretch>
        </p:blipFill>
        <p:spPr>
          <a:xfrm>
            <a:off x="777125" y="5373625"/>
            <a:ext cx="2990225" cy="1292050"/>
          </a:xfrm>
          <a:prstGeom prst="rect">
            <a:avLst/>
          </a:prstGeom>
          <a:noFill/>
          <a:ln cap="flat" cmpd="sng" w="19050">
            <a:solidFill>
              <a:schemeClr val="accent1"/>
            </a:solidFill>
            <a:prstDash val="solid"/>
            <a:round/>
            <a:headEnd len="sm" w="sm" type="none"/>
            <a:tailEnd len="sm" w="sm" type="none"/>
          </a:ln>
        </p:spPr>
      </p:pic>
      <p:pic>
        <p:nvPicPr>
          <p:cNvPr id="261" name="Google Shape;261;p29"/>
          <p:cNvPicPr preferRelativeResize="0"/>
          <p:nvPr/>
        </p:nvPicPr>
        <p:blipFill>
          <a:blip r:embed="rId5">
            <a:alphaModFix/>
          </a:blip>
          <a:stretch>
            <a:fillRect/>
          </a:stretch>
        </p:blipFill>
        <p:spPr>
          <a:xfrm>
            <a:off x="815988" y="2837850"/>
            <a:ext cx="1721375" cy="893975"/>
          </a:xfrm>
          <a:prstGeom prst="rect">
            <a:avLst/>
          </a:prstGeom>
          <a:noFill/>
          <a:ln cap="flat" cmpd="sng" w="19050">
            <a:solidFill>
              <a:schemeClr val="accent1"/>
            </a:solidFill>
            <a:prstDash val="solid"/>
            <a:round/>
            <a:headEnd len="sm" w="sm" type="none"/>
            <a:tailEnd len="sm" w="sm" type="none"/>
          </a:ln>
        </p:spPr>
      </p:pic>
      <p:sp>
        <p:nvSpPr>
          <p:cNvPr id="262" name="Google Shape;262;p29"/>
          <p:cNvSpPr txBox="1"/>
          <p:nvPr/>
        </p:nvSpPr>
        <p:spPr>
          <a:xfrm>
            <a:off x="777125" y="2468850"/>
            <a:ext cx="190230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ES" sz="1000">
                <a:solidFill>
                  <a:schemeClr val="accent1"/>
                </a:solidFill>
                <a:latin typeface="Gill Sans"/>
                <a:ea typeface="Gill Sans"/>
                <a:cs typeface="Gill Sans"/>
                <a:sym typeface="Gill Sans"/>
              </a:rPr>
              <a:t>Jubilados fuera de España:</a:t>
            </a:r>
            <a:endParaRPr b="1" sz="1000">
              <a:solidFill>
                <a:schemeClr val="accent1"/>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p:nvPr/>
        </p:nvSpPr>
        <p:spPr>
          <a:xfrm>
            <a:off x="0" y="0"/>
            <a:ext cx="7610784" cy="68580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00" u="none" cap="none" strike="noStrike">
              <a:solidFill>
                <a:schemeClr val="lt1"/>
              </a:solidFill>
              <a:latin typeface="Gill Sans"/>
              <a:ea typeface="Gill Sans"/>
              <a:cs typeface="Gill Sans"/>
              <a:sym typeface="Gill Sans"/>
            </a:endParaRPr>
          </a:p>
        </p:txBody>
      </p:sp>
      <p:sp>
        <p:nvSpPr>
          <p:cNvPr id="268" name="Google Shape;268;p30"/>
          <p:cNvSpPr txBox="1"/>
          <p:nvPr/>
        </p:nvSpPr>
        <p:spPr>
          <a:xfrm>
            <a:off x="2123405" y="2681103"/>
            <a:ext cx="3363974" cy="1495794"/>
          </a:xfrm>
          <a:prstGeom prst="rect">
            <a:avLst/>
          </a:pr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spcBef>
                <a:spcPts val="0"/>
              </a:spcBef>
              <a:spcAft>
                <a:spcPts val="0"/>
              </a:spcAft>
              <a:buClr>
                <a:srgbClr val="FFFFFF"/>
              </a:buClr>
              <a:buSzPts val="4800"/>
              <a:buFont typeface="Gill Sans"/>
              <a:buNone/>
            </a:pPr>
            <a:r>
              <a:rPr b="0" i="0" lang="es-ES" sz="4800" u="none" cap="none" strike="noStrike">
                <a:solidFill>
                  <a:srgbClr val="FFFFFF"/>
                </a:solidFill>
                <a:latin typeface="Gill Sans"/>
                <a:ea typeface="Gill Sans"/>
                <a:cs typeface="Gill Sans"/>
                <a:sym typeface="Gill Sans"/>
              </a:rPr>
              <a:t>FILTROS</a:t>
            </a:r>
            <a:endParaRPr/>
          </a:p>
        </p:txBody>
      </p:sp>
      <p:pic>
        <p:nvPicPr>
          <p:cNvPr descr="Mano con bolígrafo que apunta a números financieros" id="269" name="Google Shape;269;p30"/>
          <p:cNvPicPr preferRelativeResize="0"/>
          <p:nvPr/>
        </p:nvPicPr>
        <p:blipFill rotWithShape="1">
          <a:blip r:embed="rId3">
            <a:alphaModFix/>
          </a:blip>
          <a:srcRect b="-1" l="0" r="0" t="0"/>
          <a:stretch/>
        </p:blipFill>
        <p:spPr>
          <a:xfrm>
            <a:off x="7610784" y="10"/>
            <a:ext cx="4657325" cy="68579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Un dibujo de un personaje de caricatura&#10;&#10;Descripción generada automáticamente con confianza media" id="274" name="Google Shape;274;p31"/>
          <p:cNvPicPr preferRelativeResize="0"/>
          <p:nvPr/>
        </p:nvPicPr>
        <p:blipFill rotWithShape="1">
          <a:blip r:embed="rId3">
            <a:alphaModFix amt="50000"/>
          </a:blip>
          <a:srcRect b="0" l="0" r="0" t="0"/>
          <a:stretch/>
        </p:blipFill>
        <p:spPr>
          <a:xfrm>
            <a:off x="267432" y="5781769"/>
            <a:ext cx="1006892" cy="1006892"/>
          </a:xfrm>
          <a:prstGeom prst="rect">
            <a:avLst/>
          </a:prstGeom>
          <a:noFill/>
          <a:ln>
            <a:noFill/>
          </a:ln>
        </p:spPr>
      </p:pic>
      <p:cxnSp>
        <p:nvCxnSpPr>
          <p:cNvPr id="275" name="Google Shape;275;p31"/>
          <p:cNvCxnSpPr/>
          <p:nvPr/>
        </p:nvCxnSpPr>
        <p:spPr>
          <a:xfrm rot="10800000">
            <a:off x="1491771" y="6285214"/>
            <a:ext cx="8451273" cy="0"/>
          </a:xfrm>
          <a:prstGeom prst="straightConnector1">
            <a:avLst/>
          </a:prstGeom>
          <a:noFill/>
          <a:ln cap="rnd" cmpd="sng" w="12700">
            <a:solidFill>
              <a:schemeClr val="accent2"/>
            </a:solidFill>
            <a:prstDash val="solid"/>
            <a:round/>
            <a:headEnd len="sm" w="sm" type="none"/>
            <a:tailEnd len="sm" w="sm" type="none"/>
          </a:ln>
        </p:spPr>
      </p:cxnSp>
      <p:sp>
        <p:nvSpPr>
          <p:cNvPr id="276" name="Google Shape;276;p31"/>
          <p:cNvSpPr txBox="1"/>
          <p:nvPr>
            <p:ph idx="11" type="ftr"/>
          </p:nvPr>
        </p:nvSpPr>
        <p:spPr>
          <a:xfrm>
            <a:off x="474973" y="6102652"/>
            <a:ext cx="110296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REDHORN JOURNEYS</a:t>
            </a:r>
            <a:r>
              <a:rPr lang="es-ES"/>
              <a:t> </a:t>
            </a:r>
            <a:endParaRPr/>
          </a:p>
        </p:txBody>
      </p:sp>
      <p:sp>
        <p:nvSpPr>
          <p:cNvPr id="277" name="Google Shape;277;p31"/>
          <p:cNvSpPr/>
          <p:nvPr/>
        </p:nvSpPr>
        <p:spPr>
          <a:xfrm>
            <a:off x="474973" y="729673"/>
            <a:ext cx="11236736" cy="554182"/>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chemeClr val="lt1"/>
                </a:solidFill>
                <a:latin typeface="Gill Sans"/>
                <a:ea typeface="Gill Sans"/>
                <a:cs typeface="Gill Sans"/>
                <a:sym typeface="Gill Sans"/>
              </a:rPr>
              <a:t>1. COMUNIDAD AUTÓNOMA</a:t>
            </a:r>
            <a:endParaRPr/>
          </a:p>
        </p:txBody>
      </p:sp>
      <p:sp>
        <p:nvSpPr>
          <p:cNvPr id="278" name="Google Shape;278;p31"/>
          <p:cNvSpPr/>
          <p:nvPr/>
        </p:nvSpPr>
        <p:spPr>
          <a:xfrm>
            <a:off x="474973" y="1714786"/>
            <a:ext cx="3598263" cy="1182254"/>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rgbClr val="000000"/>
                </a:solidFill>
                <a:latin typeface="Gill Sans"/>
                <a:ea typeface="Gill Sans"/>
                <a:cs typeface="Gill Sans"/>
                <a:sym typeface="Gill Sans"/>
              </a:rPr>
              <a:t>A los miembros de la misma comunidad autónoma del destino</a:t>
            </a:r>
            <a:endParaRPr/>
          </a:p>
          <a:p>
            <a:pPr indent="0" lvl="0" marL="0" marR="0" rtl="0" algn="ctr">
              <a:spcBef>
                <a:spcPts val="0"/>
              </a:spcBef>
              <a:spcAft>
                <a:spcPts val="0"/>
              </a:spcAft>
              <a:buNone/>
            </a:pPr>
            <a:r>
              <a:rPr lang="es-ES" sz="1800">
                <a:solidFill>
                  <a:srgbClr val="FF0000"/>
                </a:solidFill>
                <a:latin typeface="Gill Sans"/>
                <a:ea typeface="Gill Sans"/>
                <a:cs typeface="Gill Sans"/>
                <a:sym typeface="Gill Sans"/>
              </a:rPr>
              <a:t>– </a:t>
            </a:r>
            <a:r>
              <a:rPr b="0" i="0" lang="es-ES" sz="1800" u="none" cap="none" strike="noStrike">
                <a:solidFill>
                  <a:srgbClr val="FF0000"/>
                </a:solidFill>
                <a:latin typeface="Gill Sans"/>
                <a:ea typeface="Gill Sans"/>
                <a:cs typeface="Gill Sans"/>
                <a:sym typeface="Gill Sans"/>
              </a:rPr>
              <a:t>5 puntos</a:t>
            </a:r>
            <a:endParaRPr/>
          </a:p>
        </p:txBody>
      </p:sp>
      <p:sp>
        <p:nvSpPr>
          <p:cNvPr id="279" name="Google Shape;279;p31"/>
          <p:cNvSpPr/>
          <p:nvPr/>
        </p:nvSpPr>
        <p:spPr>
          <a:xfrm>
            <a:off x="474973" y="3376111"/>
            <a:ext cx="11236736" cy="554182"/>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chemeClr val="lt1"/>
                </a:solidFill>
                <a:latin typeface="Gill Sans"/>
                <a:ea typeface="Gill Sans"/>
                <a:cs typeface="Gill Sans"/>
                <a:sym typeface="Gill Sans"/>
              </a:rPr>
              <a:t>2. VÍCTIMA DE MALTRATO</a:t>
            </a:r>
            <a:endParaRPr/>
          </a:p>
        </p:txBody>
      </p:sp>
      <p:sp>
        <p:nvSpPr>
          <p:cNvPr id="280" name="Google Shape;280;p31"/>
          <p:cNvSpPr/>
          <p:nvPr/>
        </p:nvSpPr>
        <p:spPr>
          <a:xfrm>
            <a:off x="474973" y="4371335"/>
            <a:ext cx="3598263" cy="1182254"/>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rgbClr val="000000"/>
                </a:solidFill>
                <a:latin typeface="Gill Sans"/>
                <a:ea typeface="Gill Sans"/>
                <a:cs typeface="Gill Sans"/>
                <a:sym typeface="Gill Sans"/>
              </a:rPr>
              <a:t>A los jubilados que hayan sufrido algún tipo de maltrato </a:t>
            </a:r>
            <a:endParaRPr/>
          </a:p>
          <a:p>
            <a:pPr indent="0" lvl="0" marL="0" marR="0" rtl="0" algn="ctr">
              <a:spcBef>
                <a:spcPts val="0"/>
              </a:spcBef>
              <a:spcAft>
                <a:spcPts val="0"/>
              </a:spcAft>
              <a:buNone/>
            </a:pPr>
            <a:r>
              <a:rPr b="0" i="0" lang="es-ES" sz="1800" u="none" cap="none" strike="noStrike">
                <a:solidFill>
                  <a:srgbClr val="FF0000"/>
                </a:solidFill>
                <a:latin typeface="Gill Sans"/>
                <a:ea typeface="Gill Sans"/>
                <a:cs typeface="Gill Sans"/>
                <a:sym typeface="Gill Sans"/>
              </a:rPr>
              <a:t>+ </a:t>
            </a:r>
            <a:r>
              <a:rPr b="0" i="0" lang="es-ES" sz="1800" u="none" cap="none" strike="noStrike">
                <a:solidFill>
                  <a:srgbClr val="FF0000"/>
                </a:solidFill>
                <a:latin typeface="Gill Sans"/>
                <a:ea typeface="Gill Sans"/>
                <a:cs typeface="Gill Sans"/>
                <a:sym typeface="Gill Sans"/>
              </a:rPr>
              <a:t>2.5 puntos</a:t>
            </a:r>
            <a:endParaRPr/>
          </a:p>
        </p:txBody>
      </p:sp>
      <p:grpSp>
        <p:nvGrpSpPr>
          <p:cNvPr id="281" name="Google Shape;281;p31"/>
          <p:cNvGrpSpPr/>
          <p:nvPr/>
        </p:nvGrpSpPr>
        <p:grpSpPr>
          <a:xfrm>
            <a:off x="4836624" y="1527900"/>
            <a:ext cx="6730368" cy="1576478"/>
            <a:chOff x="5105640" y="1527937"/>
            <a:chExt cx="6460946" cy="1425000"/>
          </a:xfrm>
        </p:grpSpPr>
        <p:sp>
          <p:nvSpPr>
            <p:cNvPr id="282" name="Google Shape;282;p31"/>
            <p:cNvSpPr/>
            <p:nvPr/>
          </p:nvSpPr>
          <p:spPr>
            <a:xfrm>
              <a:off x="6093341" y="1527947"/>
              <a:ext cx="5473245" cy="1424938"/>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283" name="Google Shape;283;p31"/>
            <p:cNvSpPr/>
            <p:nvPr/>
          </p:nvSpPr>
          <p:spPr>
            <a:xfrm>
              <a:off x="5105640" y="1527937"/>
              <a:ext cx="1869900" cy="14250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r>
                <a:rPr b="0" i="0" lang="es-ES" sz="1800" u="none" cap="none" strike="noStrike">
                  <a:solidFill>
                    <a:schemeClr val="lt1"/>
                  </a:solidFill>
                  <a:latin typeface="Gill Sans"/>
                  <a:ea typeface="Gill Sans"/>
                  <a:cs typeface="Gill Sans"/>
                  <a:sym typeface="Gill Sans"/>
                </a:rPr>
                <a:t>:</a:t>
              </a:r>
              <a:endParaRPr/>
            </a:p>
          </p:txBody>
        </p:sp>
      </p:grpSp>
      <p:sp>
        <p:nvSpPr>
          <p:cNvPr id="284" name="Google Shape;284;p31"/>
          <p:cNvSpPr txBox="1"/>
          <p:nvPr/>
        </p:nvSpPr>
        <p:spPr>
          <a:xfrm>
            <a:off x="7023357" y="1591303"/>
            <a:ext cx="4304100" cy="1477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ES" sz="1800" u="none" cap="none" strike="noStrike">
                <a:solidFill>
                  <a:srgbClr val="000000"/>
                </a:solidFill>
                <a:latin typeface="Gill Sans"/>
                <a:ea typeface="Gill Sans"/>
                <a:cs typeface="Gill Sans"/>
                <a:sym typeface="Gill Sans"/>
              </a:rPr>
              <a:t>Brindamos a los jubilados la oportunidad de explorar destinos que podrían resultarles más costosos por sí mismos. De este modo, promovemos una distribución más justa de las oportunidades de viaje</a:t>
            </a:r>
            <a:endParaRPr b="0" i="0" sz="1800" u="none" cap="none" strike="noStrike">
              <a:solidFill>
                <a:schemeClr val="dk1"/>
              </a:solidFill>
              <a:latin typeface="Gill Sans"/>
              <a:ea typeface="Gill Sans"/>
              <a:cs typeface="Gill Sans"/>
              <a:sym typeface="Gill Sans"/>
            </a:endParaRPr>
          </a:p>
        </p:txBody>
      </p:sp>
      <p:grpSp>
        <p:nvGrpSpPr>
          <p:cNvPr id="285" name="Google Shape;285;p31"/>
          <p:cNvGrpSpPr/>
          <p:nvPr/>
        </p:nvGrpSpPr>
        <p:grpSpPr>
          <a:xfrm>
            <a:off x="4748405" y="4201961"/>
            <a:ext cx="6818731" cy="1900665"/>
            <a:chOff x="5258787" y="1527941"/>
            <a:chExt cx="6307799" cy="1425000"/>
          </a:xfrm>
        </p:grpSpPr>
        <p:sp>
          <p:nvSpPr>
            <p:cNvPr id="286" name="Google Shape;286;p31"/>
            <p:cNvSpPr/>
            <p:nvPr/>
          </p:nvSpPr>
          <p:spPr>
            <a:xfrm>
              <a:off x="6093341" y="1527947"/>
              <a:ext cx="5473245" cy="1424938"/>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287" name="Google Shape;287;p31"/>
            <p:cNvSpPr/>
            <p:nvPr/>
          </p:nvSpPr>
          <p:spPr>
            <a:xfrm>
              <a:off x="5258787" y="1527941"/>
              <a:ext cx="1776300" cy="14250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288" name="Google Shape;288;p31"/>
          <p:cNvSpPr txBox="1"/>
          <p:nvPr/>
        </p:nvSpPr>
        <p:spPr>
          <a:xfrm>
            <a:off x="6730050" y="4274938"/>
            <a:ext cx="4716300" cy="1754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ES" sz="1800" u="none" cap="none" strike="noStrike">
                <a:solidFill>
                  <a:srgbClr val="000000"/>
                </a:solidFill>
                <a:latin typeface="Gill Sans"/>
                <a:ea typeface="Gill Sans"/>
                <a:cs typeface="Gill Sans"/>
                <a:sym typeface="Gill Sans"/>
              </a:rPr>
              <a:t>Es justo que aquellos jubilados que han atravesado experiencias de maltrato tengan la oportunidad de disfrutar de un viaje. Reconociendo sus vivencias difíciles, brind</a:t>
            </a:r>
            <a:r>
              <a:rPr lang="es-ES" sz="1800">
                <a:latin typeface="Gill Sans"/>
                <a:ea typeface="Gill Sans"/>
                <a:cs typeface="Gill Sans"/>
                <a:sym typeface="Gill Sans"/>
              </a:rPr>
              <a:t>a</a:t>
            </a:r>
            <a:r>
              <a:rPr b="0" i="0" lang="es-ES" sz="1800" u="none" cap="none" strike="noStrike">
                <a:solidFill>
                  <a:srgbClr val="000000"/>
                </a:solidFill>
                <a:latin typeface="Gill Sans"/>
                <a:ea typeface="Gill Sans"/>
                <a:cs typeface="Gill Sans"/>
                <a:sym typeface="Gill Sans"/>
              </a:rPr>
              <a:t>mos la posibilidad de crear momentos especiales y reparadores en esta etapa de sus vidas.</a:t>
            </a:r>
            <a:endParaRPr b="0" i="0" sz="1800" u="none" cap="none" strike="noStrike">
              <a:solidFill>
                <a:schemeClr val="dk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4"/>
          <p:cNvSpPr/>
          <p:nvPr/>
        </p:nvSpPr>
        <p:spPr>
          <a:xfrm>
            <a:off x="0" y="1651450"/>
            <a:ext cx="12192000" cy="52065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00" u="none" cap="none" strike="noStrike">
              <a:solidFill>
                <a:schemeClr val="lt1"/>
              </a:solidFill>
              <a:latin typeface="Gill Sans"/>
              <a:ea typeface="Gill Sans"/>
              <a:cs typeface="Gill Sans"/>
              <a:sym typeface="Gill Sans"/>
            </a:endParaRPr>
          </a:p>
        </p:txBody>
      </p:sp>
      <p:sp>
        <p:nvSpPr>
          <p:cNvPr id="109" name="Google Shape;109;p14"/>
          <p:cNvSpPr/>
          <p:nvPr/>
        </p:nvSpPr>
        <p:spPr>
          <a:xfrm>
            <a:off x="510500" y="759600"/>
            <a:ext cx="11178900" cy="1030200"/>
          </a:xfrm>
          <a:prstGeom prst="flowChartAlternateProcess">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ES" sz="2100">
                <a:solidFill>
                  <a:schemeClr val="accent1"/>
                </a:solidFill>
                <a:latin typeface="Roboto"/>
                <a:ea typeface="Roboto"/>
                <a:cs typeface="Roboto"/>
                <a:sym typeface="Roboto"/>
              </a:rPr>
              <a:t>ÍNDICE</a:t>
            </a:r>
            <a:endParaRPr b="1" sz="2100">
              <a:solidFill>
                <a:schemeClr val="accent1"/>
              </a:solidFill>
              <a:latin typeface="Roboto"/>
              <a:ea typeface="Roboto"/>
              <a:cs typeface="Roboto"/>
              <a:sym typeface="Roboto"/>
            </a:endParaRPr>
          </a:p>
        </p:txBody>
      </p:sp>
      <p:sp>
        <p:nvSpPr>
          <p:cNvPr id="110" name="Google Shape;110;p14"/>
          <p:cNvSpPr txBox="1"/>
          <p:nvPr/>
        </p:nvSpPr>
        <p:spPr>
          <a:xfrm>
            <a:off x="1340825" y="2317300"/>
            <a:ext cx="8995500" cy="3874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lt1"/>
              </a:buClr>
              <a:buSzPts val="2200"/>
              <a:buFont typeface="Gill Sans"/>
              <a:buAutoNum type="arabicPeriod"/>
            </a:pPr>
            <a:r>
              <a:rPr lang="es-ES" sz="2200">
                <a:solidFill>
                  <a:schemeClr val="lt1"/>
                </a:solidFill>
                <a:latin typeface="Gill Sans"/>
                <a:ea typeface="Gill Sans"/>
                <a:cs typeface="Gill Sans"/>
                <a:sym typeface="Gill Sans"/>
              </a:rPr>
              <a:t>Introducción</a:t>
            </a:r>
            <a:endParaRPr sz="2200">
              <a:solidFill>
                <a:schemeClr val="lt1"/>
              </a:solidFill>
              <a:latin typeface="Gill Sans"/>
              <a:ea typeface="Gill Sans"/>
              <a:cs typeface="Gill Sans"/>
              <a:sym typeface="Gill Sans"/>
            </a:endParaRPr>
          </a:p>
          <a:p>
            <a:pPr indent="0" lvl="0" marL="457200" rtl="0" algn="l">
              <a:spcBef>
                <a:spcPts val="0"/>
              </a:spcBef>
              <a:spcAft>
                <a:spcPts val="0"/>
              </a:spcAft>
              <a:buNone/>
            </a:pPr>
            <a:r>
              <a:t/>
            </a:r>
            <a:endParaRPr sz="2200">
              <a:solidFill>
                <a:schemeClr val="lt1"/>
              </a:solidFill>
              <a:latin typeface="Gill Sans"/>
              <a:ea typeface="Gill Sans"/>
              <a:cs typeface="Gill Sans"/>
              <a:sym typeface="Gill Sans"/>
            </a:endParaRPr>
          </a:p>
          <a:p>
            <a:pPr indent="-368300" lvl="0" marL="457200" rtl="0" algn="l">
              <a:spcBef>
                <a:spcPts val="0"/>
              </a:spcBef>
              <a:spcAft>
                <a:spcPts val="0"/>
              </a:spcAft>
              <a:buClr>
                <a:schemeClr val="lt1"/>
              </a:buClr>
              <a:buSzPts val="2200"/>
              <a:buFont typeface="Gill Sans"/>
              <a:buAutoNum type="arabicPeriod"/>
            </a:pPr>
            <a:r>
              <a:rPr lang="es-ES" sz="2200">
                <a:solidFill>
                  <a:schemeClr val="lt1"/>
                </a:solidFill>
                <a:latin typeface="Gill Sans"/>
                <a:ea typeface="Gill Sans"/>
                <a:cs typeface="Gill Sans"/>
                <a:sym typeface="Gill Sans"/>
              </a:rPr>
              <a:t>Datos iniciales</a:t>
            </a:r>
            <a:endParaRPr sz="2200">
              <a:solidFill>
                <a:schemeClr val="lt1"/>
              </a:solidFill>
              <a:latin typeface="Gill Sans"/>
              <a:ea typeface="Gill Sans"/>
              <a:cs typeface="Gill Sans"/>
              <a:sym typeface="Gill Sans"/>
            </a:endParaRPr>
          </a:p>
          <a:p>
            <a:pPr indent="0" lvl="0" marL="457200" rtl="0" algn="l">
              <a:spcBef>
                <a:spcPts val="0"/>
              </a:spcBef>
              <a:spcAft>
                <a:spcPts val="0"/>
              </a:spcAft>
              <a:buNone/>
            </a:pPr>
            <a:r>
              <a:rPr lang="es-ES" sz="2200">
                <a:solidFill>
                  <a:schemeClr val="lt1"/>
                </a:solidFill>
                <a:latin typeface="Gill Sans"/>
                <a:ea typeface="Gill Sans"/>
                <a:cs typeface="Gill Sans"/>
                <a:sym typeface="Gill Sans"/>
              </a:rPr>
              <a:t>2.1. Diseño de arquitecturas y justificación de piezas</a:t>
            </a:r>
            <a:endParaRPr sz="2200">
              <a:solidFill>
                <a:schemeClr val="lt1"/>
              </a:solidFill>
              <a:latin typeface="Gill Sans"/>
              <a:ea typeface="Gill Sans"/>
              <a:cs typeface="Gill Sans"/>
              <a:sym typeface="Gill Sans"/>
            </a:endParaRPr>
          </a:p>
          <a:p>
            <a:pPr indent="0" lvl="0" marL="457200" rtl="0" algn="l">
              <a:spcBef>
                <a:spcPts val="0"/>
              </a:spcBef>
              <a:spcAft>
                <a:spcPts val="0"/>
              </a:spcAft>
              <a:buNone/>
            </a:pPr>
            <a:r>
              <a:rPr lang="es-ES" sz="2200">
                <a:solidFill>
                  <a:schemeClr val="lt1"/>
                </a:solidFill>
                <a:latin typeface="Gill Sans"/>
                <a:ea typeface="Gill Sans"/>
                <a:cs typeface="Gill Sans"/>
                <a:sym typeface="Gill Sans"/>
              </a:rPr>
              <a:t>2.2. Origen de los datos</a:t>
            </a:r>
            <a:endParaRPr sz="2200">
              <a:solidFill>
                <a:schemeClr val="lt1"/>
              </a:solidFill>
              <a:latin typeface="Gill Sans"/>
              <a:ea typeface="Gill Sans"/>
              <a:cs typeface="Gill Sans"/>
              <a:sym typeface="Gill Sans"/>
            </a:endParaRPr>
          </a:p>
          <a:p>
            <a:pPr indent="0" lvl="0" marL="457200" rtl="0" algn="l">
              <a:spcBef>
                <a:spcPts val="0"/>
              </a:spcBef>
              <a:spcAft>
                <a:spcPts val="0"/>
              </a:spcAft>
              <a:buNone/>
            </a:pPr>
            <a:r>
              <a:rPr lang="es-ES" sz="2200">
                <a:solidFill>
                  <a:schemeClr val="lt1"/>
                </a:solidFill>
                <a:latin typeface="Gill Sans"/>
                <a:ea typeface="Gill Sans"/>
                <a:cs typeface="Gill Sans"/>
                <a:sym typeface="Gill Sans"/>
              </a:rPr>
              <a:t>2.3. Mapa entidad - relación</a:t>
            </a:r>
            <a:endParaRPr sz="2200">
              <a:solidFill>
                <a:schemeClr val="lt1"/>
              </a:solidFill>
              <a:latin typeface="Gill Sans"/>
              <a:ea typeface="Gill Sans"/>
              <a:cs typeface="Gill Sans"/>
              <a:sym typeface="Gill Sans"/>
            </a:endParaRPr>
          </a:p>
          <a:p>
            <a:pPr indent="0" lvl="0" marL="0" rtl="0" algn="l">
              <a:spcBef>
                <a:spcPts val="0"/>
              </a:spcBef>
              <a:spcAft>
                <a:spcPts val="0"/>
              </a:spcAft>
              <a:buNone/>
            </a:pPr>
            <a:r>
              <a:t/>
            </a:r>
            <a:endParaRPr sz="2200">
              <a:solidFill>
                <a:schemeClr val="lt1"/>
              </a:solidFill>
              <a:latin typeface="Gill Sans"/>
              <a:ea typeface="Gill Sans"/>
              <a:cs typeface="Gill Sans"/>
              <a:sym typeface="Gill Sans"/>
            </a:endParaRPr>
          </a:p>
          <a:p>
            <a:pPr indent="-368300" lvl="0" marL="457200" rtl="0" algn="l">
              <a:spcBef>
                <a:spcPts val="0"/>
              </a:spcBef>
              <a:spcAft>
                <a:spcPts val="0"/>
              </a:spcAft>
              <a:buClr>
                <a:schemeClr val="lt1"/>
              </a:buClr>
              <a:buSzPts val="2200"/>
              <a:buFont typeface="Gill Sans"/>
              <a:buAutoNum type="arabicPeriod"/>
            </a:pPr>
            <a:r>
              <a:rPr lang="es-ES" sz="2200">
                <a:solidFill>
                  <a:schemeClr val="lt1"/>
                </a:solidFill>
                <a:latin typeface="Gill Sans"/>
                <a:ea typeface="Gill Sans"/>
                <a:cs typeface="Gill Sans"/>
                <a:sym typeface="Gill Sans"/>
              </a:rPr>
              <a:t>Mapa</a:t>
            </a:r>
            <a:endParaRPr sz="2200">
              <a:solidFill>
                <a:schemeClr val="lt1"/>
              </a:solidFill>
              <a:latin typeface="Gill Sans"/>
              <a:ea typeface="Gill Sans"/>
              <a:cs typeface="Gill Sans"/>
              <a:sym typeface="Gill Sans"/>
            </a:endParaRPr>
          </a:p>
          <a:p>
            <a:pPr indent="0" lvl="0" marL="457200" rtl="0" algn="l">
              <a:spcBef>
                <a:spcPts val="0"/>
              </a:spcBef>
              <a:spcAft>
                <a:spcPts val="0"/>
              </a:spcAft>
              <a:buNone/>
            </a:pPr>
            <a:r>
              <a:t/>
            </a:r>
            <a:endParaRPr sz="2200">
              <a:solidFill>
                <a:schemeClr val="lt1"/>
              </a:solidFill>
              <a:latin typeface="Gill Sans"/>
              <a:ea typeface="Gill Sans"/>
              <a:cs typeface="Gill Sans"/>
              <a:sym typeface="Gill Sans"/>
            </a:endParaRPr>
          </a:p>
          <a:p>
            <a:pPr indent="-368300" lvl="0" marL="457200" rtl="0" algn="l">
              <a:spcBef>
                <a:spcPts val="0"/>
              </a:spcBef>
              <a:spcAft>
                <a:spcPts val="0"/>
              </a:spcAft>
              <a:buClr>
                <a:schemeClr val="lt1"/>
              </a:buClr>
              <a:buSzPts val="2200"/>
              <a:buFont typeface="Gill Sans"/>
              <a:buAutoNum type="arabicPeriod"/>
            </a:pPr>
            <a:r>
              <a:rPr lang="es-ES" sz="2200">
                <a:solidFill>
                  <a:schemeClr val="lt1"/>
                </a:solidFill>
                <a:latin typeface="Gill Sans"/>
                <a:ea typeface="Gill Sans"/>
                <a:cs typeface="Gill Sans"/>
                <a:sym typeface="Gill Sans"/>
              </a:rPr>
              <a:t>Filtros</a:t>
            </a:r>
            <a:endParaRPr sz="2200">
              <a:solidFill>
                <a:schemeClr val="lt1"/>
              </a:solidFill>
              <a:latin typeface="Gill Sans"/>
              <a:ea typeface="Gill Sans"/>
              <a:cs typeface="Gill Sans"/>
              <a:sym typeface="Gill Sans"/>
            </a:endParaRPr>
          </a:p>
          <a:p>
            <a:pPr indent="0" lvl="0" marL="457200" rtl="0" algn="l">
              <a:spcBef>
                <a:spcPts val="0"/>
              </a:spcBef>
              <a:spcAft>
                <a:spcPts val="0"/>
              </a:spcAft>
              <a:buNone/>
            </a:pPr>
            <a:r>
              <a:t/>
            </a:r>
            <a:endParaRPr sz="2200">
              <a:solidFill>
                <a:schemeClr val="lt1"/>
              </a:solidFill>
              <a:latin typeface="Gill Sans"/>
              <a:ea typeface="Gill Sans"/>
              <a:cs typeface="Gill Sans"/>
              <a:sym typeface="Gill Sans"/>
            </a:endParaRPr>
          </a:p>
          <a:p>
            <a:pPr indent="-368300" lvl="0" marL="457200" rtl="0" algn="l">
              <a:spcBef>
                <a:spcPts val="0"/>
              </a:spcBef>
              <a:spcAft>
                <a:spcPts val="0"/>
              </a:spcAft>
              <a:buClr>
                <a:schemeClr val="lt1"/>
              </a:buClr>
              <a:buSzPts val="2200"/>
              <a:buFont typeface="Gill Sans"/>
              <a:buAutoNum type="arabicPeriod"/>
            </a:pPr>
            <a:r>
              <a:rPr lang="es-ES" sz="2200">
                <a:solidFill>
                  <a:schemeClr val="lt1"/>
                </a:solidFill>
                <a:latin typeface="Gill Sans"/>
                <a:ea typeface="Gill Sans"/>
                <a:cs typeface="Gill Sans"/>
                <a:sym typeface="Gill Sans"/>
              </a:rPr>
              <a:t>Conclusión</a:t>
            </a:r>
            <a:endParaRPr sz="2200">
              <a:solidFill>
                <a:schemeClr val="lt1"/>
              </a:solidFill>
              <a:latin typeface="Gill Sans"/>
              <a:ea typeface="Gill Sans"/>
              <a:cs typeface="Gill Sans"/>
              <a:sym typeface="Gill Sans"/>
            </a:endParaRPr>
          </a:p>
        </p:txBody>
      </p:sp>
      <p:pic>
        <p:nvPicPr>
          <p:cNvPr descr="Un dibujo de un personaje de caricatura&#10;&#10;Descripción generada automáticamente con confianza media" id="111" name="Google Shape;111;p14"/>
          <p:cNvPicPr preferRelativeResize="0"/>
          <p:nvPr/>
        </p:nvPicPr>
        <p:blipFill rotWithShape="1">
          <a:blip r:embed="rId3">
            <a:alphaModFix amt="50000"/>
          </a:blip>
          <a:srcRect b="5944" l="0" r="27299" t="0"/>
          <a:stretch/>
        </p:blipFill>
        <p:spPr>
          <a:xfrm>
            <a:off x="8406675" y="1960875"/>
            <a:ext cx="3785324" cy="4897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p:nvPr/>
        </p:nvSpPr>
        <p:spPr>
          <a:xfrm>
            <a:off x="477598" y="690648"/>
            <a:ext cx="112368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2. VÍCTIMA DE MALTRATO</a:t>
            </a:r>
            <a:endParaRPr/>
          </a:p>
        </p:txBody>
      </p:sp>
      <p:pic>
        <p:nvPicPr>
          <p:cNvPr id="295" name="Google Shape;295;p32"/>
          <p:cNvPicPr preferRelativeResize="0"/>
          <p:nvPr/>
        </p:nvPicPr>
        <p:blipFill>
          <a:blip r:embed="rId3">
            <a:alphaModFix/>
          </a:blip>
          <a:stretch>
            <a:fillRect/>
          </a:stretch>
        </p:blipFill>
        <p:spPr>
          <a:xfrm>
            <a:off x="959338" y="1967176"/>
            <a:ext cx="10273326" cy="919210"/>
          </a:xfrm>
          <a:prstGeom prst="rect">
            <a:avLst/>
          </a:prstGeom>
          <a:noFill/>
          <a:ln>
            <a:noFill/>
          </a:ln>
        </p:spPr>
      </p:pic>
      <p:pic>
        <p:nvPicPr>
          <p:cNvPr id="296" name="Google Shape;296;p32"/>
          <p:cNvPicPr preferRelativeResize="0"/>
          <p:nvPr/>
        </p:nvPicPr>
        <p:blipFill>
          <a:blip r:embed="rId4">
            <a:alphaModFix/>
          </a:blip>
          <a:stretch>
            <a:fillRect/>
          </a:stretch>
        </p:blipFill>
        <p:spPr>
          <a:xfrm>
            <a:off x="959350" y="3647883"/>
            <a:ext cx="10273325" cy="923918"/>
          </a:xfrm>
          <a:prstGeom prst="rect">
            <a:avLst/>
          </a:prstGeom>
          <a:noFill/>
          <a:ln>
            <a:noFill/>
          </a:ln>
        </p:spPr>
      </p:pic>
      <p:sp>
        <p:nvSpPr>
          <p:cNvPr id="297" name="Google Shape;297;p32"/>
          <p:cNvSpPr txBox="1"/>
          <p:nvPr/>
        </p:nvSpPr>
        <p:spPr>
          <a:xfrm>
            <a:off x="1018325" y="1549475"/>
            <a:ext cx="23022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600">
                <a:solidFill>
                  <a:schemeClr val="dk2"/>
                </a:solidFill>
                <a:latin typeface="Gill Sans"/>
                <a:ea typeface="Gill Sans"/>
                <a:cs typeface="Gill Sans"/>
                <a:sym typeface="Gill Sans"/>
              </a:rPr>
              <a:t>JUBILADOS</a:t>
            </a:r>
            <a:endParaRPr b="1" sz="1600">
              <a:solidFill>
                <a:schemeClr val="dk2"/>
              </a:solidFill>
              <a:latin typeface="Gill Sans"/>
              <a:ea typeface="Gill Sans"/>
              <a:cs typeface="Gill Sans"/>
              <a:sym typeface="Gill Sans"/>
            </a:endParaRPr>
          </a:p>
        </p:txBody>
      </p:sp>
      <p:sp>
        <p:nvSpPr>
          <p:cNvPr id="298" name="Google Shape;298;p32"/>
          <p:cNvSpPr txBox="1"/>
          <p:nvPr/>
        </p:nvSpPr>
        <p:spPr>
          <a:xfrm>
            <a:off x="1018325" y="3239575"/>
            <a:ext cx="23022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600">
                <a:solidFill>
                  <a:schemeClr val="dk2"/>
                </a:solidFill>
                <a:latin typeface="Gill Sans"/>
                <a:ea typeface="Gill Sans"/>
                <a:cs typeface="Gill Sans"/>
                <a:sym typeface="Gill Sans"/>
              </a:rPr>
              <a:t>PARTICIPANTES</a:t>
            </a:r>
            <a:endParaRPr b="1" sz="1600">
              <a:solidFill>
                <a:schemeClr val="dk2"/>
              </a:solidFill>
              <a:latin typeface="Gill Sans"/>
              <a:ea typeface="Gill Sans"/>
              <a:cs typeface="Gill Sans"/>
              <a:sym typeface="Gill Sans"/>
            </a:endParaRPr>
          </a:p>
        </p:txBody>
      </p:sp>
      <p:sp>
        <p:nvSpPr>
          <p:cNvPr id="299" name="Google Shape;299;p32"/>
          <p:cNvSpPr txBox="1"/>
          <p:nvPr/>
        </p:nvSpPr>
        <p:spPr>
          <a:xfrm>
            <a:off x="2516400" y="4789725"/>
            <a:ext cx="7159200" cy="10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solidFill>
                  <a:schemeClr val="dk2"/>
                </a:solidFill>
                <a:latin typeface="Gill Sans"/>
                <a:ea typeface="Gill Sans"/>
                <a:cs typeface="Gill Sans"/>
                <a:sym typeface="Gill Sans"/>
              </a:rPr>
              <a:t>Algo más del doble de posibilidades tiene de entrar en un viaje una víctima de maltrato frente al resto de jubilados</a:t>
            </a:r>
            <a:endParaRPr b="1" sz="1800">
              <a:solidFill>
                <a:schemeClr val="dk2"/>
              </a:solidFill>
              <a:latin typeface="Gill Sans"/>
              <a:ea typeface="Gill Sans"/>
              <a:cs typeface="Gill Sans"/>
              <a:sym typeface="Gill Sans"/>
            </a:endParaRPr>
          </a:p>
        </p:txBody>
      </p:sp>
      <p:sp>
        <p:nvSpPr>
          <p:cNvPr id="300" name="Google Shape;300;p32"/>
          <p:cNvSpPr/>
          <p:nvPr/>
        </p:nvSpPr>
        <p:spPr>
          <a:xfrm rot="5400000">
            <a:off x="5799750" y="5795050"/>
            <a:ext cx="592500" cy="3594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p:txBody>
      </p:sp>
      <p:sp>
        <p:nvSpPr>
          <p:cNvPr id="301" name="Google Shape;301;p32"/>
          <p:cNvSpPr txBox="1"/>
          <p:nvPr/>
        </p:nvSpPr>
        <p:spPr>
          <a:xfrm>
            <a:off x="4245450" y="6153825"/>
            <a:ext cx="3701100" cy="5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s-ES" sz="1800">
                <a:solidFill>
                  <a:srgbClr val="0B5394"/>
                </a:solidFill>
                <a:latin typeface="Gill Sans"/>
                <a:ea typeface="Gill Sans"/>
                <a:cs typeface="Gill Sans"/>
                <a:sym typeface="Gill Sans"/>
              </a:rPr>
              <a:t>2,37 veces más</a:t>
            </a:r>
            <a:endParaRPr b="1" i="1" sz="1800">
              <a:solidFill>
                <a:srgbClr val="0B5394"/>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p:nvPr/>
        </p:nvSpPr>
        <p:spPr>
          <a:xfrm>
            <a:off x="0" y="0"/>
            <a:ext cx="6465455" cy="68580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Un dibujo de un personaje de caricatura&#10;&#10;Descripción generada automáticamente con confianza media" id="307" name="Google Shape;307;p33"/>
          <p:cNvPicPr preferRelativeResize="0"/>
          <p:nvPr/>
        </p:nvPicPr>
        <p:blipFill rotWithShape="1">
          <a:blip r:embed="rId3">
            <a:alphaModFix amt="50000"/>
          </a:blip>
          <a:srcRect b="0" l="0" r="0" t="0"/>
          <a:stretch/>
        </p:blipFill>
        <p:spPr>
          <a:xfrm>
            <a:off x="267432" y="5781769"/>
            <a:ext cx="1006892" cy="1006892"/>
          </a:xfrm>
          <a:prstGeom prst="rect">
            <a:avLst/>
          </a:prstGeom>
          <a:noFill/>
          <a:ln>
            <a:noFill/>
          </a:ln>
        </p:spPr>
      </p:pic>
      <p:cxnSp>
        <p:nvCxnSpPr>
          <p:cNvPr id="308" name="Google Shape;308;p33"/>
          <p:cNvCxnSpPr/>
          <p:nvPr/>
        </p:nvCxnSpPr>
        <p:spPr>
          <a:xfrm rot="10800000">
            <a:off x="1491771" y="6285214"/>
            <a:ext cx="8451273" cy="0"/>
          </a:xfrm>
          <a:prstGeom prst="straightConnector1">
            <a:avLst/>
          </a:prstGeom>
          <a:noFill/>
          <a:ln cap="rnd" cmpd="sng" w="12700">
            <a:solidFill>
              <a:schemeClr val="accent2"/>
            </a:solidFill>
            <a:prstDash val="solid"/>
            <a:round/>
            <a:headEnd len="sm" w="sm" type="none"/>
            <a:tailEnd len="sm" w="sm" type="none"/>
          </a:ln>
        </p:spPr>
      </p:cxnSp>
      <p:sp>
        <p:nvSpPr>
          <p:cNvPr id="309" name="Google Shape;309;p33"/>
          <p:cNvSpPr txBox="1"/>
          <p:nvPr>
            <p:ph idx="11" type="ftr"/>
          </p:nvPr>
        </p:nvSpPr>
        <p:spPr>
          <a:xfrm>
            <a:off x="474973" y="6102652"/>
            <a:ext cx="110296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REDHORN JOURNEYS</a:t>
            </a:r>
            <a:endParaRPr/>
          </a:p>
        </p:txBody>
      </p:sp>
      <p:sp>
        <p:nvSpPr>
          <p:cNvPr id="310" name="Google Shape;310;p33"/>
          <p:cNvSpPr/>
          <p:nvPr/>
        </p:nvSpPr>
        <p:spPr>
          <a:xfrm>
            <a:off x="7010127" y="689861"/>
            <a:ext cx="4720449" cy="554182"/>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chemeClr val="lt1"/>
                </a:solidFill>
                <a:latin typeface="Gill Sans"/>
                <a:ea typeface="Gill Sans"/>
                <a:cs typeface="Gill Sans"/>
                <a:sym typeface="Gill Sans"/>
              </a:rPr>
              <a:t>3. EDAD</a:t>
            </a:r>
            <a:endParaRPr/>
          </a:p>
        </p:txBody>
      </p:sp>
      <p:sp>
        <p:nvSpPr>
          <p:cNvPr id="311" name="Google Shape;311;p33"/>
          <p:cNvSpPr/>
          <p:nvPr/>
        </p:nvSpPr>
        <p:spPr>
          <a:xfrm>
            <a:off x="461424" y="662332"/>
            <a:ext cx="5473200" cy="1984200"/>
          </a:xfrm>
          <a:prstGeom prst="rect">
            <a:avLst/>
          </a:prstGeom>
          <a:noFill/>
          <a:ln cap="rnd" cmpd="sng" w="222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3"/>
              </a:solidFill>
              <a:latin typeface="Gill Sans"/>
              <a:ea typeface="Gill Sans"/>
              <a:cs typeface="Gill Sans"/>
              <a:sym typeface="Gill Sans"/>
            </a:endParaRPr>
          </a:p>
        </p:txBody>
      </p:sp>
      <p:sp>
        <p:nvSpPr>
          <p:cNvPr id="312" name="Google Shape;312;p33"/>
          <p:cNvSpPr txBox="1"/>
          <p:nvPr/>
        </p:nvSpPr>
        <p:spPr>
          <a:xfrm>
            <a:off x="540327" y="802965"/>
            <a:ext cx="5353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800" u="none" cap="none" strike="noStrike">
                <a:solidFill>
                  <a:schemeClr val="lt1"/>
                </a:solidFill>
                <a:latin typeface="Gill Sans"/>
                <a:ea typeface="Gill Sans"/>
                <a:cs typeface="Gill Sans"/>
                <a:sym typeface="Gill Sans"/>
              </a:rPr>
              <a:t>A los jubilados se les suma puntos según la siguiente fórmula </a:t>
            </a:r>
            <a:r>
              <a:rPr lang="es-ES" sz="1800">
                <a:solidFill>
                  <a:schemeClr val="lt1"/>
                </a:solidFill>
                <a:latin typeface="Gill Sans"/>
                <a:ea typeface="Gill Sans"/>
                <a:cs typeface="Gill Sans"/>
                <a:sym typeface="Gill Sans"/>
              </a:rPr>
              <a:t>dependiendo de</a:t>
            </a:r>
            <a:r>
              <a:rPr b="0" i="0" lang="es-ES" sz="1800" u="none" cap="none" strike="noStrike">
                <a:solidFill>
                  <a:schemeClr val="lt1"/>
                </a:solidFill>
                <a:latin typeface="Gill Sans"/>
                <a:ea typeface="Gill Sans"/>
                <a:cs typeface="Gill Sans"/>
                <a:sym typeface="Gill Sans"/>
              </a:rPr>
              <a:t> </a:t>
            </a:r>
            <a:r>
              <a:rPr lang="es-ES" sz="1800">
                <a:solidFill>
                  <a:schemeClr val="lt1"/>
                </a:solidFill>
                <a:latin typeface="Gill Sans"/>
                <a:ea typeface="Gill Sans"/>
                <a:cs typeface="Gill Sans"/>
                <a:sym typeface="Gill Sans"/>
              </a:rPr>
              <a:t>su edad</a:t>
            </a:r>
            <a:r>
              <a:rPr b="0" i="0" lang="es-ES" sz="1800" u="none" cap="none" strike="noStrike">
                <a:solidFill>
                  <a:schemeClr val="lt1"/>
                </a:solidFill>
                <a:latin typeface="Gill Sans"/>
                <a:ea typeface="Gill Sans"/>
                <a:cs typeface="Gill Sans"/>
                <a:sym typeface="Gill Sans"/>
              </a:rPr>
              <a:t>:</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grpSp>
        <p:nvGrpSpPr>
          <p:cNvPr id="313" name="Google Shape;313;p33"/>
          <p:cNvGrpSpPr/>
          <p:nvPr/>
        </p:nvGrpSpPr>
        <p:grpSpPr>
          <a:xfrm>
            <a:off x="7042453" y="1426605"/>
            <a:ext cx="4688123" cy="4034307"/>
            <a:chOff x="6014085" y="29848"/>
            <a:chExt cx="5473245" cy="3025131"/>
          </a:xfrm>
        </p:grpSpPr>
        <p:sp>
          <p:nvSpPr>
            <p:cNvPr id="314" name="Google Shape;314;p33"/>
            <p:cNvSpPr/>
            <p:nvPr/>
          </p:nvSpPr>
          <p:spPr>
            <a:xfrm>
              <a:off x="6014085" y="700174"/>
              <a:ext cx="5473245" cy="2354805"/>
            </a:xfrm>
            <a:prstGeom prst="round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ill Sans"/>
                <a:ea typeface="Gill Sans"/>
                <a:cs typeface="Gill Sans"/>
                <a:sym typeface="Gill Sans"/>
              </a:endParaRPr>
            </a:p>
          </p:txBody>
        </p:sp>
        <p:sp>
          <p:nvSpPr>
            <p:cNvPr id="315" name="Google Shape;315;p33"/>
            <p:cNvSpPr/>
            <p:nvPr/>
          </p:nvSpPr>
          <p:spPr>
            <a:xfrm>
              <a:off x="7566022" y="29848"/>
              <a:ext cx="2331629" cy="1424938"/>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r>
                <a:rPr lang="es-ES" sz="1800">
                  <a:solidFill>
                    <a:schemeClr val="lt1"/>
                  </a:solidFill>
                  <a:latin typeface="Gill Sans"/>
                  <a:ea typeface="Gill Sans"/>
                  <a:cs typeface="Gill Sans"/>
                  <a:sym typeface="Gill Sans"/>
                </a:rPr>
                <a:t>:</a:t>
              </a:r>
              <a:endParaRPr/>
            </a:p>
          </p:txBody>
        </p:sp>
      </p:grpSp>
      <p:sp>
        <p:nvSpPr>
          <p:cNvPr id="316" name="Google Shape;316;p33"/>
          <p:cNvSpPr txBox="1"/>
          <p:nvPr/>
        </p:nvSpPr>
        <p:spPr>
          <a:xfrm>
            <a:off x="7138574" y="3310722"/>
            <a:ext cx="4463700" cy="2031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latin typeface="Gill Sans"/>
                <a:ea typeface="Gill Sans"/>
                <a:cs typeface="Gill Sans"/>
                <a:sym typeface="Gill Sans"/>
              </a:rPr>
              <a:t>A</a:t>
            </a:r>
            <a:r>
              <a:rPr lang="es-ES" sz="1800">
                <a:solidFill>
                  <a:srgbClr val="000000"/>
                </a:solidFill>
                <a:latin typeface="Gill Sans"/>
                <a:ea typeface="Gill Sans"/>
                <a:cs typeface="Gill Sans"/>
                <a:sym typeface="Gill Sans"/>
              </a:rPr>
              <a:t> medida que las personas envejecen</a:t>
            </a:r>
            <a:r>
              <a:rPr lang="es-ES" sz="1800">
                <a:latin typeface="Gill Sans"/>
                <a:ea typeface="Gill Sans"/>
                <a:cs typeface="Gill Sans"/>
                <a:sym typeface="Gill Sans"/>
              </a:rPr>
              <a:t> y se conservan la edad en la que gozan de autonomía</a:t>
            </a:r>
            <a:r>
              <a:rPr lang="es-ES" sz="1800">
                <a:solidFill>
                  <a:srgbClr val="000000"/>
                </a:solidFill>
                <a:latin typeface="Gill Sans"/>
                <a:ea typeface="Gill Sans"/>
                <a:cs typeface="Gill Sans"/>
                <a:sym typeface="Gill Sans"/>
              </a:rPr>
              <a:t>, deberían tener mayores oportunidades para disfrutar de viajes, ya que existe la posibilidad creciente de que en el futuro puedan enfrentar limitaciones que les impidan hacerlo plenamente.</a:t>
            </a:r>
            <a:endParaRPr sz="1800">
              <a:solidFill>
                <a:schemeClr val="dk1"/>
              </a:solidFill>
              <a:latin typeface="Gill Sans"/>
              <a:ea typeface="Gill Sans"/>
              <a:cs typeface="Gill Sans"/>
              <a:sym typeface="Gill Sans"/>
            </a:endParaRPr>
          </a:p>
        </p:txBody>
      </p:sp>
      <p:pic>
        <p:nvPicPr>
          <p:cNvPr id="317" name="Google Shape;317;p33"/>
          <p:cNvPicPr preferRelativeResize="0"/>
          <p:nvPr/>
        </p:nvPicPr>
        <p:blipFill>
          <a:blip r:embed="rId4">
            <a:alphaModFix/>
          </a:blip>
          <a:stretch>
            <a:fillRect/>
          </a:stretch>
        </p:blipFill>
        <p:spPr>
          <a:xfrm>
            <a:off x="888525" y="2771350"/>
            <a:ext cx="4688399" cy="2885609"/>
          </a:xfrm>
          <a:prstGeom prst="rect">
            <a:avLst/>
          </a:prstGeom>
          <a:noFill/>
          <a:ln>
            <a:noFill/>
          </a:ln>
        </p:spPr>
      </p:pic>
      <p:pic>
        <p:nvPicPr>
          <p:cNvPr id="318" name="Google Shape;318;p33"/>
          <p:cNvPicPr preferRelativeResize="0"/>
          <p:nvPr/>
        </p:nvPicPr>
        <p:blipFill>
          <a:blip r:embed="rId5">
            <a:alphaModFix amt="88000"/>
          </a:blip>
          <a:stretch>
            <a:fillRect/>
          </a:stretch>
        </p:blipFill>
        <p:spPr>
          <a:xfrm>
            <a:off x="853825" y="1621426"/>
            <a:ext cx="4688400" cy="7955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4"/>
          <p:cNvPicPr preferRelativeResize="0"/>
          <p:nvPr/>
        </p:nvPicPr>
        <p:blipFill>
          <a:blip r:embed="rId3">
            <a:alphaModFix/>
          </a:blip>
          <a:stretch>
            <a:fillRect/>
          </a:stretch>
        </p:blipFill>
        <p:spPr>
          <a:xfrm>
            <a:off x="2471425" y="1268200"/>
            <a:ext cx="7814551" cy="2959100"/>
          </a:xfrm>
          <a:prstGeom prst="rect">
            <a:avLst/>
          </a:prstGeom>
          <a:noFill/>
          <a:ln>
            <a:noFill/>
          </a:ln>
        </p:spPr>
      </p:pic>
      <p:sp>
        <p:nvSpPr>
          <p:cNvPr id="325" name="Google Shape;325;p34"/>
          <p:cNvSpPr/>
          <p:nvPr/>
        </p:nvSpPr>
        <p:spPr>
          <a:xfrm>
            <a:off x="477598" y="690648"/>
            <a:ext cx="112368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3. EDAD</a:t>
            </a:r>
            <a:endParaRPr/>
          </a:p>
        </p:txBody>
      </p:sp>
      <p:pic>
        <p:nvPicPr>
          <p:cNvPr id="326" name="Google Shape;326;p34"/>
          <p:cNvPicPr preferRelativeResize="0"/>
          <p:nvPr/>
        </p:nvPicPr>
        <p:blipFill>
          <a:blip r:embed="rId4">
            <a:alphaModFix/>
          </a:blip>
          <a:stretch>
            <a:fillRect/>
          </a:stretch>
        </p:blipFill>
        <p:spPr>
          <a:xfrm>
            <a:off x="2471425" y="4250750"/>
            <a:ext cx="7814551" cy="255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p:nvPr/>
        </p:nvSpPr>
        <p:spPr>
          <a:xfrm>
            <a:off x="2036376" y="1817750"/>
            <a:ext cx="4804800" cy="18279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pic>
        <p:nvPicPr>
          <p:cNvPr descr="Un dibujo de un personaje de caricatura&#10;&#10;Descripción generada automáticamente con confianza media" id="332" name="Google Shape;332;p35"/>
          <p:cNvPicPr preferRelativeResize="0"/>
          <p:nvPr/>
        </p:nvPicPr>
        <p:blipFill rotWithShape="1">
          <a:blip r:embed="rId3">
            <a:alphaModFix amt="50000"/>
          </a:blip>
          <a:srcRect b="0" l="0" r="0" t="0"/>
          <a:stretch/>
        </p:blipFill>
        <p:spPr>
          <a:xfrm>
            <a:off x="267432" y="5781769"/>
            <a:ext cx="1006892" cy="1006892"/>
          </a:xfrm>
          <a:prstGeom prst="rect">
            <a:avLst/>
          </a:prstGeom>
          <a:noFill/>
          <a:ln>
            <a:noFill/>
          </a:ln>
        </p:spPr>
      </p:pic>
      <p:cxnSp>
        <p:nvCxnSpPr>
          <p:cNvPr id="333" name="Google Shape;333;p35"/>
          <p:cNvCxnSpPr/>
          <p:nvPr/>
        </p:nvCxnSpPr>
        <p:spPr>
          <a:xfrm rot="10800000">
            <a:off x="1491744" y="6285214"/>
            <a:ext cx="8451300" cy="0"/>
          </a:xfrm>
          <a:prstGeom prst="straightConnector1">
            <a:avLst/>
          </a:prstGeom>
          <a:noFill/>
          <a:ln cap="rnd" cmpd="sng" w="12700">
            <a:solidFill>
              <a:schemeClr val="accent2"/>
            </a:solidFill>
            <a:prstDash val="solid"/>
            <a:round/>
            <a:headEnd len="sm" w="sm" type="none"/>
            <a:tailEnd len="sm" w="sm" type="none"/>
          </a:ln>
        </p:spPr>
      </p:cxnSp>
      <p:sp>
        <p:nvSpPr>
          <p:cNvPr id="334" name="Google Shape;334;p35"/>
          <p:cNvSpPr txBox="1"/>
          <p:nvPr>
            <p:ph idx="11" type="ftr"/>
          </p:nvPr>
        </p:nvSpPr>
        <p:spPr>
          <a:xfrm>
            <a:off x="474973" y="6102652"/>
            <a:ext cx="11029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REDHORN JOURNEYS</a:t>
            </a:r>
            <a:endParaRPr/>
          </a:p>
        </p:txBody>
      </p:sp>
      <p:sp>
        <p:nvSpPr>
          <p:cNvPr id="335" name="Google Shape;335;p35"/>
          <p:cNvSpPr/>
          <p:nvPr/>
        </p:nvSpPr>
        <p:spPr>
          <a:xfrm>
            <a:off x="474973" y="729673"/>
            <a:ext cx="112368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4. AÑOS TRIBUTADOS</a:t>
            </a:r>
            <a:endParaRPr/>
          </a:p>
        </p:txBody>
      </p:sp>
      <p:sp>
        <p:nvSpPr>
          <p:cNvPr id="336" name="Google Shape;336;p35"/>
          <p:cNvSpPr txBox="1"/>
          <p:nvPr/>
        </p:nvSpPr>
        <p:spPr>
          <a:xfrm>
            <a:off x="2433563" y="1817750"/>
            <a:ext cx="4010400" cy="119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2000">
                <a:solidFill>
                  <a:schemeClr val="dk2"/>
                </a:solidFill>
                <a:latin typeface="Gill Sans"/>
                <a:ea typeface="Gill Sans"/>
                <a:cs typeface="Gill Sans"/>
                <a:sym typeface="Gill Sans"/>
              </a:rPr>
              <a:t>A los jubilados se les sumarán puntos según sus años </a:t>
            </a:r>
            <a:r>
              <a:rPr lang="es-ES" sz="2000">
                <a:solidFill>
                  <a:schemeClr val="dk2"/>
                </a:solidFill>
                <a:latin typeface="Gill Sans"/>
                <a:ea typeface="Gill Sans"/>
                <a:cs typeface="Gill Sans"/>
                <a:sym typeface="Gill Sans"/>
              </a:rPr>
              <a:t>trabajados</a:t>
            </a:r>
            <a:r>
              <a:rPr lang="es-ES" sz="2000">
                <a:solidFill>
                  <a:schemeClr val="dk2"/>
                </a:solidFill>
                <a:latin typeface="Gill Sans"/>
                <a:ea typeface="Gill Sans"/>
                <a:cs typeface="Gill Sans"/>
                <a:sym typeface="Gill Sans"/>
              </a:rPr>
              <a:t> mediante esta fórmula:</a:t>
            </a:r>
            <a:endParaRPr sz="2000">
              <a:solidFill>
                <a:schemeClr val="dk2"/>
              </a:solidFill>
              <a:latin typeface="Gill Sans"/>
              <a:ea typeface="Gill Sans"/>
              <a:cs typeface="Gill Sans"/>
              <a:sym typeface="Gill Sans"/>
            </a:endParaRPr>
          </a:p>
        </p:txBody>
      </p:sp>
      <p:pic>
        <p:nvPicPr>
          <p:cNvPr id="337" name="Google Shape;337;p35"/>
          <p:cNvPicPr preferRelativeResize="0"/>
          <p:nvPr/>
        </p:nvPicPr>
        <p:blipFill rotWithShape="1">
          <a:blip r:embed="rId4">
            <a:alphaModFix/>
          </a:blip>
          <a:srcRect b="0" l="5556" r="9097" t="0"/>
          <a:stretch/>
        </p:blipFill>
        <p:spPr>
          <a:xfrm>
            <a:off x="2433563" y="2862875"/>
            <a:ext cx="4205476" cy="710475"/>
          </a:xfrm>
          <a:prstGeom prst="rect">
            <a:avLst/>
          </a:prstGeom>
          <a:noFill/>
          <a:ln>
            <a:noFill/>
          </a:ln>
        </p:spPr>
      </p:pic>
      <p:grpSp>
        <p:nvGrpSpPr>
          <p:cNvPr id="338" name="Google Shape;338;p35"/>
          <p:cNvGrpSpPr/>
          <p:nvPr/>
        </p:nvGrpSpPr>
        <p:grpSpPr>
          <a:xfrm>
            <a:off x="7042735" y="1436750"/>
            <a:ext cx="4496234" cy="4192081"/>
            <a:chOff x="6014085" y="29848"/>
            <a:chExt cx="5473200" cy="3025026"/>
          </a:xfrm>
        </p:grpSpPr>
        <p:sp>
          <p:nvSpPr>
            <p:cNvPr id="339" name="Google Shape;339;p35"/>
            <p:cNvSpPr/>
            <p:nvPr/>
          </p:nvSpPr>
          <p:spPr>
            <a:xfrm>
              <a:off x="6014085" y="700174"/>
              <a:ext cx="5473200" cy="2354700"/>
            </a:xfrm>
            <a:prstGeom prst="round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ill Sans"/>
                <a:ea typeface="Gill Sans"/>
                <a:cs typeface="Gill Sans"/>
                <a:sym typeface="Gill Sans"/>
              </a:endParaRPr>
            </a:p>
          </p:txBody>
        </p:sp>
        <p:sp>
          <p:nvSpPr>
            <p:cNvPr id="340" name="Google Shape;340;p35"/>
            <p:cNvSpPr/>
            <p:nvPr/>
          </p:nvSpPr>
          <p:spPr>
            <a:xfrm>
              <a:off x="7566022" y="29848"/>
              <a:ext cx="2331600" cy="14250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341" name="Google Shape;341;p35"/>
          <p:cNvSpPr txBox="1"/>
          <p:nvPr/>
        </p:nvSpPr>
        <p:spPr>
          <a:xfrm>
            <a:off x="7260875" y="3504550"/>
            <a:ext cx="4086000" cy="1754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latin typeface="Gill Sans"/>
                <a:ea typeface="Gill Sans"/>
                <a:cs typeface="Gill Sans"/>
                <a:sym typeface="Gill Sans"/>
              </a:rPr>
              <a:t>Premiar con más puntos a los jubilados por sus años de contribución refleja el reconocimiento a su aportación a la sociedad. Fortalece la equidad al proporcionarles mayores oportunidades para disfrutar de viajes.</a:t>
            </a:r>
            <a:endParaRPr b="0" i="0" sz="1800" u="none" cap="none" strike="noStrike">
              <a:solidFill>
                <a:schemeClr val="dk1"/>
              </a:solidFill>
              <a:latin typeface="Gill Sans"/>
              <a:ea typeface="Gill Sans"/>
              <a:cs typeface="Gill Sans"/>
              <a:sym typeface="Gill Sans"/>
            </a:endParaRPr>
          </a:p>
        </p:txBody>
      </p:sp>
      <p:pic>
        <p:nvPicPr>
          <p:cNvPr id="342" name="Google Shape;342;p35"/>
          <p:cNvPicPr preferRelativeResize="0"/>
          <p:nvPr/>
        </p:nvPicPr>
        <p:blipFill rotWithShape="1">
          <a:blip r:embed="rId5">
            <a:alphaModFix amt="33000"/>
          </a:blip>
          <a:srcRect b="18719" l="38676" r="0" t="0"/>
          <a:stretch/>
        </p:blipFill>
        <p:spPr>
          <a:xfrm>
            <a:off x="0" y="1283775"/>
            <a:ext cx="4205475" cy="5574225"/>
          </a:xfrm>
          <a:prstGeom prst="rect">
            <a:avLst/>
          </a:prstGeom>
          <a:noFill/>
          <a:ln>
            <a:noFill/>
          </a:ln>
        </p:spPr>
      </p:pic>
      <p:pic>
        <p:nvPicPr>
          <p:cNvPr id="343" name="Google Shape;343;p35"/>
          <p:cNvPicPr preferRelativeResize="0"/>
          <p:nvPr/>
        </p:nvPicPr>
        <p:blipFill>
          <a:blip r:embed="rId6">
            <a:alphaModFix/>
          </a:blip>
          <a:stretch>
            <a:fillRect/>
          </a:stretch>
        </p:blipFill>
        <p:spPr>
          <a:xfrm>
            <a:off x="2167063" y="4076788"/>
            <a:ext cx="4543425" cy="1704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6"/>
          <p:cNvPicPr preferRelativeResize="0"/>
          <p:nvPr/>
        </p:nvPicPr>
        <p:blipFill>
          <a:blip r:embed="rId3">
            <a:alphaModFix/>
          </a:blip>
          <a:stretch>
            <a:fillRect/>
          </a:stretch>
        </p:blipFill>
        <p:spPr>
          <a:xfrm>
            <a:off x="420600" y="1361950"/>
            <a:ext cx="5775750" cy="4469750"/>
          </a:xfrm>
          <a:prstGeom prst="rect">
            <a:avLst/>
          </a:prstGeom>
          <a:noFill/>
          <a:ln>
            <a:noFill/>
          </a:ln>
        </p:spPr>
      </p:pic>
      <p:cxnSp>
        <p:nvCxnSpPr>
          <p:cNvPr id="349" name="Google Shape;349;p36"/>
          <p:cNvCxnSpPr/>
          <p:nvPr/>
        </p:nvCxnSpPr>
        <p:spPr>
          <a:xfrm rot="10800000">
            <a:off x="1559744" y="6469789"/>
            <a:ext cx="8451300" cy="0"/>
          </a:xfrm>
          <a:prstGeom prst="straightConnector1">
            <a:avLst/>
          </a:prstGeom>
          <a:noFill/>
          <a:ln cap="rnd" cmpd="sng" w="12700">
            <a:solidFill>
              <a:schemeClr val="accent2"/>
            </a:solidFill>
            <a:prstDash val="solid"/>
            <a:round/>
            <a:headEnd len="sm" w="sm" type="none"/>
            <a:tailEnd len="sm" w="sm" type="none"/>
          </a:ln>
        </p:spPr>
      </p:cxnSp>
      <p:sp>
        <p:nvSpPr>
          <p:cNvPr id="350" name="Google Shape;350;p36"/>
          <p:cNvSpPr txBox="1"/>
          <p:nvPr>
            <p:ph idx="11" type="ftr"/>
          </p:nvPr>
        </p:nvSpPr>
        <p:spPr>
          <a:xfrm>
            <a:off x="754498" y="6285252"/>
            <a:ext cx="11029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REDHORN JOURNEYS</a:t>
            </a:r>
            <a:endParaRPr/>
          </a:p>
        </p:txBody>
      </p:sp>
      <p:sp>
        <p:nvSpPr>
          <p:cNvPr id="351" name="Google Shape;351;p36"/>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5. CANTIDAD DE HIJOS</a:t>
            </a:r>
            <a:endParaRPr/>
          </a:p>
        </p:txBody>
      </p:sp>
      <p:sp>
        <p:nvSpPr>
          <p:cNvPr id="352" name="Google Shape;352;p36"/>
          <p:cNvSpPr/>
          <p:nvPr/>
        </p:nvSpPr>
        <p:spPr>
          <a:xfrm>
            <a:off x="6697601" y="1611175"/>
            <a:ext cx="4804800" cy="18279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grpSp>
        <p:nvGrpSpPr>
          <p:cNvPr id="353" name="Google Shape;353;p36"/>
          <p:cNvGrpSpPr/>
          <p:nvPr/>
        </p:nvGrpSpPr>
        <p:grpSpPr>
          <a:xfrm>
            <a:off x="6196350" y="4058796"/>
            <a:ext cx="5431077" cy="1827847"/>
            <a:chOff x="5491432" y="1527938"/>
            <a:chExt cx="6723294" cy="1425000"/>
          </a:xfrm>
        </p:grpSpPr>
        <p:sp>
          <p:nvSpPr>
            <p:cNvPr id="354" name="Google Shape;354;p36"/>
            <p:cNvSpPr/>
            <p:nvPr/>
          </p:nvSpPr>
          <p:spPr>
            <a:xfrm>
              <a:off x="6741526" y="1527938"/>
              <a:ext cx="5473200" cy="14250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355" name="Google Shape;355;p36"/>
            <p:cNvSpPr/>
            <p:nvPr/>
          </p:nvSpPr>
          <p:spPr>
            <a:xfrm>
              <a:off x="5491432" y="1570976"/>
              <a:ext cx="2043600" cy="13104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500">
                  <a:solidFill>
                    <a:schemeClr val="lt1"/>
                  </a:solidFill>
                  <a:latin typeface="Gill Sans"/>
                  <a:ea typeface="Gill Sans"/>
                  <a:cs typeface="Gill Sans"/>
                  <a:sym typeface="Gill Sans"/>
                </a:rPr>
                <a:t>Justificación</a:t>
              </a:r>
              <a:r>
                <a:rPr b="0" i="0" lang="es-ES" sz="1600" u="none" cap="none" strike="noStrike">
                  <a:solidFill>
                    <a:schemeClr val="lt1"/>
                  </a:solidFill>
                  <a:latin typeface="Gill Sans"/>
                  <a:ea typeface="Gill Sans"/>
                  <a:cs typeface="Gill Sans"/>
                  <a:sym typeface="Gill Sans"/>
                </a:rPr>
                <a:t>:</a:t>
              </a:r>
              <a:endParaRPr sz="1200"/>
            </a:p>
          </p:txBody>
        </p:sp>
      </p:grpSp>
      <p:sp>
        <p:nvSpPr>
          <p:cNvPr id="356" name="Google Shape;356;p36"/>
          <p:cNvSpPr txBox="1"/>
          <p:nvPr/>
        </p:nvSpPr>
        <p:spPr>
          <a:xfrm>
            <a:off x="7876325" y="4141575"/>
            <a:ext cx="3693000" cy="1662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700">
                <a:latin typeface="Gill Sans"/>
                <a:ea typeface="Gill Sans"/>
                <a:cs typeface="Gill Sans"/>
                <a:sym typeface="Gill Sans"/>
              </a:rPr>
              <a:t>Reconoce el valioso papel de la familia en el tejido social. Esto celebra la contribución activa de las familias al bienestar colectivo y también honra el esfuerzo dedicado a criar y educar a las futuras generaciones.</a:t>
            </a:r>
            <a:endParaRPr b="0" i="0" sz="1700" u="none" cap="none" strike="noStrike">
              <a:solidFill>
                <a:schemeClr val="dk1"/>
              </a:solidFill>
              <a:latin typeface="Gill Sans"/>
              <a:ea typeface="Gill Sans"/>
              <a:cs typeface="Gill Sans"/>
              <a:sym typeface="Gill Sans"/>
            </a:endParaRPr>
          </a:p>
        </p:txBody>
      </p:sp>
      <p:sp>
        <p:nvSpPr>
          <p:cNvPr id="357" name="Google Shape;357;p36"/>
          <p:cNvSpPr txBox="1"/>
          <p:nvPr/>
        </p:nvSpPr>
        <p:spPr>
          <a:xfrm>
            <a:off x="6952450" y="1723950"/>
            <a:ext cx="4295100" cy="1006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Font typeface="Arial"/>
              <a:buNone/>
            </a:pPr>
            <a:r>
              <a:rPr lang="es-ES" sz="1800">
                <a:solidFill>
                  <a:schemeClr val="dk1"/>
                </a:solidFill>
                <a:latin typeface="Gill Sans"/>
                <a:ea typeface="Gill Sans"/>
                <a:cs typeface="Gill Sans"/>
                <a:sym typeface="Gill Sans"/>
              </a:rPr>
              <a:t>Cuantos más hijos tengan los aspirantes mayor será su puntuación según la siguiente fórmula :</a:t>
            </a:r>
            <a:endParaRPr sz="1800">
              <a:solidFill>
                <a:schemeClr val="dk2"/>
              </a:solidFill>
              <a:latin typeface="Gill Sans"/>
              <a:ea typeface="Gill Sans"/>
              <a:cs typeface="Gill Sans"/>
              <a:sym typeface="Gill Sans"/>
            </a:endParaRPr>
          </a:p>
        </p:txBody>
      </p:sp>
      <p:pic>
        <p:nvPicPr>
          <p:cNvPr id="358" name="Google Shape;358;p36"/>
          <p:cNvPicPr preferRelativeResize="0"/>
          <p:nvPr/>
        </p:nvPicPr>
        <p:blipFill rotWithShape="1">
          <a:blip r:embed="rId4">
            <a:alphaModFix/>
          </a:blip>
          <a:srcRect b="25865" l="2192" r="4896" t="0"/>
          <a:stretch/>
        </p:blipFill>
        <p:spPr>
          <a:xfrm>
            <a:off x="6952450" y="2730749"/>
            <a:ext cx="4295100" cy="517828"/>
          </a:xfrm>
          <a:prstGeom prst="rect">
            <a:avLst/>
          </a:prstGeom>
          <a:noFill/>
          <a:ln>
            <a:noFill/>
          </a:ln>
        </p:spPr>
      </p:pic>
      <p:pic>
        <p:nvPicPr>
          <p:cNvPr descr="Un dibujo de un personaje de caricatura&#10;&#10;Descripción generada automáticamente con confianza media" id="359" name="Google Shape;359;p36"/>
          <p:cNvPicPr preferRelativeResize="0"/>
          <p:nvPr/>
        </p:nvPicPr>
        <p:blipFill rotWithShape="1">
          <a:blip r:embed="rId5">
            <a:alphaModFix amt="50000"/>
          </a:blip>
          <a:srcRect b="0" l="0" r="0" t="0"/>
          <a:stretch/>
        </p:blipFill>
        <p:spPr>
          <a:xfrm>
            <a:off x="267426" y="5867274"/>
            <a:ext cx="921400" cy="921378"/>
          </a:xfrm>
          <a:prstGeom prst="rect">
            <a:avLst/>
          </a:prstGeom>
          <a:noFill/>
          <a:ln>
            <a:noFill/>
          </a:ln>
        </p:spPr>
      </p:pic>
      <p:sp>
        <p:nvSpPr>
          <p:cNvPr id="360" name="Google Shape;360;p36"/>
          <p:cNvSpPr/>
          <p:nvPr/>
        </p:nvSpPr>
        <p:spPr>
          <a:xfrm>
            <a:off x="1426725" y="5975950"/>
            <a:ext cx="181200" cy="165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p:txBody>
      </p:sp>
      <p:sp>
        <p:nvSpPr>
          <p:cNvPr id="361" name="Google Shape;361;p36"/>
          <p:cNvSpPr txBox="1"/>
          <p:nvPr/>
        </p:nvSpPr>
        <p:spPr>
          <a:xfrm>
            <a:off x="1607925" y="5831700"/>
            <a:ext cx="15240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500">
                <a:solidFill>
                  <a:schemeClr val="dk2"/>
                </a:solidFill>
                <a:latin typeface="Gill Sans"/>
                <a:ea typeface="Gill Sans"/>
                <a:cs typeface="Gill Sans"/>
                <a:sym typeface="Gill Sans"/>
              </a:rPr>
              <a:t>Participantes</a:t>
            </a:r>
            <a:endParaRPr sz="1300">
              <a:solidFill>
                <a:schemeClr val="dk2"/>
              </a:solidFill>
              <a:latin typeface="Gill Sans"/>
              <a:ea typeface="Gill Sans"/>
              <a:cs typeface="Gill Sans"/>
              <a:sym typeface="Gill Sans"/>
            </a:endParaRPr>
          </a:p>
        </p:txBody>
      </p:sp>
      <p:sp>
        <p:nvSpPr>
          <p:cNvPr id="362" name="Google Shape;362;p36"/>
          <p:cNvSpPr/>
          <p:nvPr/>
        </p:nvSpPr>
        <p:spPr>
          <a:xfrm>
            <a:off x="3369825" y="5975963"/>
            <a:ext cx="181200" cy="165000"/>
          </a:xfrm>
          <a:prstGeom prst="rect">
            <a:avLst/>
          </a:prstGeom>
          <a:solidFill>
            <a:srgbClr val="4E79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p:txBody>
      </p:sp>
      <p:sp>
        <p:nvSpPr>
          <p:cNvPr id="363" name="Google Shape;363;p36"/>
          <p:cNvSpPr txBox="1"/>
          <p:nvPr/>
        </p:nvSpPr>
        <p:spPr>
          <a:xfrm>
            <a:off x="3551025" y="5831700"/>
            <a:ext cx="19761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500">
                <a:solidFill>
                  <a:schemeClr val="dk2"/>
                </a:solidFill>
                <a:latin typeface="Gill Sans"/>
                <a:ea typeface="Gill Sans"/>
                <a:cs typeface="Gill Sans"/>
                <a:sym typeface="Gill Sans"/>
              </a:rPr>
              <a:t> Todos los jubilados</a:t>
            </a:r>
            <a:endParaRPr sz="1300">
              <a:solidFill>
                <a:schemeClr val="dk2"/>
              </a:solidFill>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7"/>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5. FUMADOR</a:t>
            </a:r>
            <a:endParaRPr/>
          </a:p>
        </p:txBody>
      </p:sp>
      <p:sp>
        <p:nvSpPr>
          <p:cNvPr id="370" name="Google Shape;370;p37"/>
          <p:cNvSpPr/>
          <p:nvPr/>
        </p:nvSpPr>
        <p:spPr>
          <a:xfrm>
            <a:off x="474975" y="1665123"/>
            <a:ext cx="4571700" cy="15798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grpSp>
        <p:nvGrpSpPr>
          <p:cNvPr id="371" name="Google Shape;371;p37"/>
          <p:cNvGrpSpPr/>
          <p:nvPr/>
        </p:nvGrpSpPr>
        <p:grpSpPr>
          <a:xfrm>
            <a:off x="5584640" y="1546080"/>
            <a:ext cx="6042924" cy="1745056"/>
            <a:chOff x="5491402" y="1527938"/>
            <a:chExt cx="6723324" cy="1425001"/>
          </a:xfrm>
        </p:grpSpPr>
        <p:sp>
          <p:nvSpPr>
            <p:cNvPr id="372" name="Google Shape;372;p37"/>
            <p:cNvSpPr/>
            <p:nvPr/>
          </p:nvSpPr>
          <p:spPr>
            <a:xfrm>
              <a:off x="6741526" y="1527938"/>
              <a:ext cx="5473200" cy="14250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373" name="Google Shape;373;p37"/>
            <p:cNvSpPr/>
            <p:nvPr/>
          </p:nvSpPr>
          <p:spPr>
            <a:xfrm>
              <a:off x="5491402" y="1527940"/>
              <a:ext cx="2219400" cy="14250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374" name="Google Shape;374;p37"/>
          <p:cNvSpPr txBox="1"/>
          <p:nvPr/>
        </p:nvSpPr>
        <p:spPr>
          <a:xfrm>
            <a:off x="551775" y="1730150"/>
            <a:ext cx="4295100" cy="1006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Font typeface="Arial"/>
              <a:buNone/>
            </a:pPr>
            <a:r>
              <a:rPr lang="es-ES" sz="1800">
                <a:solidFill>
                  <a:schemeClr val="dk1"/>
                </a:solidFill>
                <a:latin typeface="Gill Sans"/>
                <a:ea typeface="Gill Sans"/>
                <a:cs typeface="Gill Sans"/>
                <a:sym typeface="Gill Sans"/>
              </a:rPr>
              <a:t>Basado en un dato booleano, se tomó en consideración si el aspirante es fumador o no a través de la siguiente fórmula:</a:t>
            </a:r>
            <a:endParaRPr sz="1800">
              <a:solidFill>
                <a:schemeClr val="dk2"/>
              </a:solidFill>
              <a:latin typeface="Gill Sans"/>
              <a:ea typeface="Gill Sans"/>
              <a:cs typeface="Gill Sans"/>
              <a:sym typeface="Gill Sans"/>
            </a:endParaRPr>
          </a:p>
        </p:txBody>
      </p:sp>
      <p:sp>
        <p:nvSpPr>
          <p:cNvPr id="375" name="Google Shape;375;p37"/>
          <p:cNvSpPr txBox="1"/>
          <p:nvPr/>
        </p:nvSpPr>
        <p:spPr>
          <a:xfrm>
            <a:off x="2016375" y="2736950"/>
            <a:ext cx="1488900" cy="554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Font typeface="Arial"/>
              <a:buNone/>
            </a:pPr>
            <a:r>
              <a:rPr b="1" lang="es-ES" sz="1800">
                <a:solidFill>
                  <a:schemeClr val="dk1"/>
                </a:solidFill>
                <a:latin typeface="Gill Sans"/>
                <a:ea typeface="Gill Sans"/>
                <a:cs typeface="Gill Sans"/>
                <a:sym typeface="Gill Sans"/>
              </a:rPr>
              <a:t>Puntos -=</a:t>
            </a:r>
            <a:r>
              <a:rPr lang="es-ES" sz="1800">
                <a:solidFill>
                  <a:schemeClr val="dk1"/>
                </a:solidFill>
                <a:latin typeface="Gill Sans"/>
                <a:ea typeface="Gill Sans"/>
                <a:cs typeface="Gill Sans"/>
                <a:sym typeface="Gill Sans"/>
              </a:rPr>
              <a:t> </a:t>
            </a:r>
            <a:r>
              <a:rPr lang="es-ES" sz="2000">
                <a:solidFill>
                  <a:schemeClr val="dk1"/>
                </a:solidFill>
                <a:latin typeface="Gill Sans"/>
                <a:ea typeface="Gill Sans"/>
                <a:cs typeface="Gill Sans"/>
                <a:sym typeface="Gill Sans"/>
              </a:rPr>
              <a:t>2</a:t>
            </a:r>
            <a:r>
              <a:rPr lang="es-ES" sz="1800">
                <a:solidFill>
                  <a:schemeClr val="dk1"/>
                </a:solidFill>
                <a:latin typeface="Gill Sans"/>
                <a:ea typeface="Gill Sans"/>
                <a:cs typeface="Gill Sans"/>
                <a:sym typeface="Gill Sans"/>
              </a:rPr>
              <a:t> </a:t>
            </a:r>
            <a:endParaRPr sz="1800">
              <a:solidFill>
                <a:schemeClr val="dk2"/>
              </a:solidFill>
              <a:latin typeface="Gill Sans"/>
              <a:ea typeface="Gill Sans"/>
              <a:cs typeface="Gill Sans"/>
              <a:sym typeface="Gill Sans"/>
            </a:endParaRPr>
          </a:p>
        </p:txBody>
      </p:sp>
      <p:sp>
        <p:nvSpPr>
          <p:cNvPr id="376" name="Google Shape;376;p37"/>
          <p:cNvSpPr txBox="1"/>
          <p:nvPr/>
        </p:nvSpPr>
        <p:spPr>
          <a:xfrm>
            <a:off x="7839976" y="1665125"/>
            <a:ext cx="3787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377" name="Google Shape;377;p37"/>
          <p:cNvSpPr txBox="1"/>
          <p:nvPr/>
        </p:nvSpPr>
        <p:spPr>
          <a:xfrm>
            <a:off x="7839975" y="1638117"/>
            <a:ext cx="3505200" cy="1881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800">
                <a:solidFill>
                  <a:schemeClr val="dk2"/>
                </a:solidFill>
                <a:latin typeface="Gill Sans"/>
                <a:ea typeface="Gill Sans"/>
                <a:cs typeface="Gill Sans"/>
                <a:sym typeface="Gill Sans"/>
              </a:rPr>
              <a:t>Fomentamos hábitos saludables y un mejor estilo de vida para contribuir a una sociedad libre de humo para las futuras generaciones desincentivando el tabaquismo. </a:t>
            </a:r>
            <a:endParaRPr sz="1800">
              <a:solidFill>
                <a:schemeClr val="dk2"/>
              </a:solidFill>
              <a:latin typeface="Gill Sans"/>
              <a:ea typeface="Gill Sans"/>
              <a:cs typeface="Gill Sans"/>
              <a:sym typeface="Gill Sans"/>
            </a:endParaRPr>
          </a:p>
        </p:txBody>
      </p:sp>
      <p:sp>
        <p:nvSpPr>
          <p:cNvPr id="378" name="Google Shape;378;p37"/>
          <p:cNvSpPr txBox="1"/>
          <p:nvPr/>
        </p:nvSpPr>
        <p:spPr>
          <a:xfrm>
            <a:off x="2527363" y="3553300"/>
            <a:ext cx="2491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800">
                <a:solidFill>
                  <a:schemeClr val="dk2"/>
                </a:solidFill>
                <a:latin typeface="Gill Sans"/>
                <a:ea typeface="Gill Sans"/>
                <a:cs typeface="Gill Sans"/>
                <a:sym typeface="Gill Sans"/>
              </a:rPr>
              <a:t>Fumador jubilados</a:t>
            </a:r>
            <a:endParaRPr b="1" sz="1800">
              <a:solidFill>
                <a:schemeClr val="dk2"/>
              </a:solidFill>
              <a:latin typeface="Gill Sans"/>
              <a:ea typeface="Gill Sans"/>
              <a:cs typeface="Gill Sans"/>
              <a:sym typeface="Gill Sans"/>
            </a:endParaRPr>
          </a:p>
        </p:txBody>
      </p:sp>
      <p:pic>
        <p:nvPicPr>
          <p:cNvPr id="379" name="Google Shape;379;p37"/>
          <p:cNvPicPr preferRelativeResize="0"/>
          <p:nvPr/>
        </p:nvPicPr>
        <p:blipFill>
          <a:blip r:embed="rId3">
            <a:alphaModFix/>
          </a:blip>
          <a:stretch>
            <a:fillRect/>
          </a:stretch>
        </p:blipFill>
        <p:spPr>
          <a:xfrm>
            <a:off x="2400150" y="4078588"/>
            <a:ext cx="2746236" cy="2607538"/>
          </a:xfrm>
          <a:prstGeom prst="rect">
            <a:avLst/>
          </a:prstGeom>
          <a:noFill/>
          <a:ln>
            <a:noFill/>
          </a:ln>
        </p:spPr>
      </p:pic>
      <p:pic>
        <p:nvPicPr>
          <p:cNvPr id="380" name="Google Shape;380;p37"/>
          <p:cNvPicPr preferRelativeResize="0"/>
          <p:nvPr/>
        </p:nvPicPr>
        <p:blipFill>
          <a:blip r:embed="rId4">
            <a:alphaModFix/>
          </a:blip>
          <a:stretch>
            <a:fillRect/>
          </a:stretch>
        </p:blipFill>
        <p:spPr>
          <a:xfrm>
            <a:off x="6849400" y="3930549"/>
            <a:ext cx="2932850" cy="2903625"/>
          </a:xfrm>
          <a:prstGeom prst="rect">
            <a:avLst/>
          </a:prstGeom>
          <a:noFill/>
          <a:ln>
            <a:noFill/>
          </a:ln>
        </p:spPr>
      </p:pic>
      <p:sp>
        <p:nvSpPr>
          <p:cNvPr id="381" name="Google Shape;381;p37"/>
          <p:cNvSpPr txBox="1"/>
          <p:nvPr/>
        </p:nvSpPr>
        <p:spPr>
          <a:xfrm>
            <a:off x="6942725" y="3553488"/>
            <a:ext cx="2746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800">
                <a:solidFill>
                  <a:schemeClr val="dk2"/>
                </a:solidFill>
                <a:latin typeface="Gill Sans"/>
                <a:ea typeface="Gill Sans"/>
                <a:cs typeface="Gill Sans"/>
                <a:sym typeface="Gill Sans"/>
              </a:rPr>
              <a:t>Fumador participantes</a:t>
            </a:r>
            <a:endParaRPr b="1" sz="1800">
              <a:solidFill>
                <a:schemeClr val="dk2"/>
              </a:solidFill>
              <a:latin typeface="Gill Sans"/>
              <a:ea typeface="Gill Sans"/>
              <a:cs typeface="Gill Sans"/>
              <a:sym typeface="Gill Sans"/>
            </a:endParaRPr>
          </a:p>
        </p:txBody>
      </p:sp>
      <p:pic>
        <p:nvPicPr>
          <p:cNvPr id="382" name="Google Shape;382;p37"/>
          <p:cNvPicPr preferRelativeResize="0"/>
          <p:nvPr/>
        </p:nvPicPr>
        <p:blipFill>
          <a:blip r:embed="rId5">
            <a:alphaModFix/>
          </a:blip>
          <a:stretch>
            <a:fillRect/>
          </a:stretch>
        </p:blipFill>
        <p:spPr>
          <a:xfrm>
            <a:off x="5581488" y="5055500"/>
            <a:ext cx="1029013" cy="6537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p:nvPr/>
        </p:nvSpPr>
        <p:spPr>
          <a:xfrm>
            <a:off x="0" y="0"/>
            <a:ext cx="6483300" cy="68580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88" name="Google Shape;388;p38"/>
          <p:cNvSpPr/>
          <p:nvPr/>
        </p:nvSpPr>
        <p:spPr>
          <a:xfrm>
            <a:off x="7010127" y="1451861"/>
            <a:ext cx="4720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6</a:t>
            </a:r>
            <a:r>
              <a:rPr b="0" i="0" lang="es-ES" sz="1800" u="none" cap="none" strike="noStrike">
                <a:solidFill>
                  <a:schemeClr val="lt1"/>
                </a:solidFill>
                <a:latin typeface="Gill Sans"/>
                <a:ea typeface="Gill Sans"/>
                <a:cs typeface="Gill Sans"/>
                <a:sym typeface="Gill Sans"/>
              </a:rPr>
              <a:t>. E</a:t>
            </a:r>
            <a:r>
              <a:rPr lang="es-ES" sz="1800">
                <a:solidFill>
                  <a:schemeClr val="lt1"/>
                </a:solidFill>
                <a:latin typeface="Gill Sans"/>
                <a:ea typeface="Gill Sans"/>
                <a:cs typeface="Gill Sans"/>
                <a:sym typeface="Gill Sans"/>
              </a:rPr>
              <a:t>STADO CIVIL</a:t>
            </a:r>
            <a:endParaRPr/>
          </a:p>
        </p:txBody>
      </p:sp>
      <p:grpSp>
        <p:nvGrpSpPr>
          <p:cNvPr id="389" name="Google Shape;389;p38"/>
          <p:cNvGrpSpPr/>
          <p:nvPr/>
        </p:nvGrpSpPr>
        <p:grpSpPr>
          <a:xfrm>
            <a:off x="7042717" y="2188600"/>
            <a:ext cx="4688343" cy="3653324"/>
            <a:chOff x="6014085" y="29848"/>
            <a:chExt cx="5473200" cy="3025026"/>
          </a:xfrm>
        </p:grpSpPr>
        <p:sp>
          <p:nvSpPr>
            <p:cNvPr id="390" name="Google Shape;390;p38"/>
            <p:cNvSpPr/>
            <p:nvPr/>
          </p:nvSpPr>
          <p:spPr>
            <a:xfrm>
              <a:off x="6014085" y="700174"/>
              <a:ext cx="5473200" cy="2354700"/>
            </a:xfrm>
            <a:prstGeom prst="round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ill Sans"/>
                <a:ea typeface="Gill Sans"/>
                <a:cs typeface="Gill Sans"/>
                <a:sym typeface="Gill Sans"/>
              </a:endParaRPr>
            </a:p>
          </p:txBody>
        </p:sp>
        <p:sp>
          <p:nvSpPr>
            <p:cNvPr id="391" name="Google Shape;391;p38"/>
            <p:cNvSpPr/>
            <p:nvPr/>
          </p:nvSpPr>
          <p:spPr>
            <a:xfrm>
              <a:off x="7566022" y="29848"/>
              <a:ext cx="2331600" cy="14250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392" name="Google Shape;392;p38"/>
          <p:cNvSpPr txBox="1"/>
          <p:nvPr/>
        </p:nvSpPr>
        <p:spPr>
          <a:xfrm>
            <a:off x="7138524" y="4110822"/>
            <a:ext cx="4463700" cy="1200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latin typeface="Gill Sans"/>
                <a:ea typeface="Gill Sans"/>
                <a:cs typeface="Gill Sans"/>
                <a:sym typeface="Gill Sans"/>
              </a:rPr>
              <a:t>Con el fin de promover la reactivación social de los jubilados, se dará más puntos a los que perdieron su pareja o se encuentran solos para poder tener momentos de ocio. </a:t>
            </a:r>
            <a:endParaRPr sz="1800">
              <a:solidFill>
                <a:schemeClr val="dk1"/>
              </a:solidFill>
              <a:latin typeface="Gill Sans"/>
              <a:ea typeface="Gill Sans"/>
              <a:cs typeface="Gill Sans"/>
              <a:sym typeface="Gill Sans"/>
            </a:endParaRPr>
          </a:p>
        </p:txBody>
      </p:sp>
      <p:pic>
        <p:nvPicPr>
          <p:cNvPr id="393" name="Google Shape;393;p38"/>
          <p:cNvPicPr preferRelativeResize="0"/>
          <p:nvPr/>
        </p:nvPicPr>
        <p:blipFill>
          <a:blip r:embed="rId3">
            <a:alphaModFix/>
          </a:blip>
          <a:stretch>
            <a:fillRect/>
          </a:stretch>
        </p:blipFill>
        <p:spPr>
          <a:xfrm>
            <a:off x="360675" y="371475"/>
            <a:ext cx="3143250" cy="6115050"/>
          </a:xfrm>
          <a:prstGeom prst="rect">
            <a:avLst/>
          </a:prstGeom>
          <a:noFill/>
          <a:ln>
            <a:noFill/>
          </a:ln>
        </p:spPr>
      </p:pic>
      <p:sp>
        <p:nvSpPr>
          <p:cNvPr id="394" name="Google Shape;394;p38"/>
          <p:cNvSpPr/>
          <p:nvPr/>
        </p:nvSpPr>
        <p:spPr>
          <a:xfrm>
            <a:off x="3703875" y="2653788"/>
            <a:ext cx="2474700" cy="1579800"/>
          </a:xfrm>
          <a:prstGeom prst="rect">
            <a:avLst/>
          </a:prstGeom>
          <a:noFill/>
          <a:ln cap="rnd" cmpd="sng" w="222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a:solidFill>
                  <a:schemeClr val="lt1"/>
                </a:solidFill>
              </a:rPr>
              <a:t>Puntos +=</a:t>
            </a:r>
            <a:r>
              <a:rPr lang="es-ES">
                <a:solidFill>
                  <a:schemeClr val="lt1"/>
                </a:solidFill>
              </a:rPr>
              <a:t> 5,5 Viudo</a:t>
            </a:r>
            <a:endParaRPr>
              <a:solidFill>
                <a:schemeClr val="lt1"/>
              </a:solidFill>
            </a:endParaRPr>
          </a:p>
          <a:p>
            <a:pPr indent="0" lvl="0" marL="0" marR="0" rtl="0" algn="ctr">
              <a:spcBef>
                <a:spcPts val="0"/>
              </a:spcBef>
              <a:spcAft>
                <a:spcPts val="0"/>
              </a:spcAft>
              <a:buNone/>
            </a:pPr>
            <a:r>
              <a:rPr b="1" lang="es-ES">
                <a:solidFill>
                  <a:schemeClr val="lt1"/>
                </a:solidFill>
              </a:rPr>
              <a:t>Puntos += </a:t>
            </a:r>
            <a:r>
              <a:rPr lang="es-ES">
                <a:solidFill>
                  <a:schemeClr val="lt1"/>
                </a:solidFill>
              </a:rPr>
              <a:t>2.25 Soltero</a:t>
            </a:r>
            <a:endParaRPr>
              <a:solidFill>
                <a:schemeClr val="lt1"/>
              </a:solidFill>
            </a:endParaRPr>
          </a:p>
          <a:p>
            <a:pPr indent="0" lvl="0" marL="0" marR="0" rtl="0" algn="ctr">
              <a:spcBef>
                <a:spcPts val="0"/>
              </a:spcBef>
              <a:spcAft>
                <a:spcPts val="0"/>
              </a:spcAft>
              <a:buNone/>
            </a:pPr>
            <a:r>
              <a:rPr b="1" lang="es-ES">
                <a:solidFill>
                  <a:schemeClr val="lt1"/>
                </a:solidFill>
              </a:rPr>
              <a:t>Puntos +=</a:t>
            </a:r>
            <a:r>
              <a:rPr lang="es-ES">
                <a:solidFill>
                  <a:schemeClr val="lt1"/>
                </a:solidFill>
              </a:rPr>
              <a:t> 2 Casado </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9"/>
          <p:cNvSpPr/>
          <p:nvPr/>
        </p:nvSpPr>
        <p:spPr>
          <a:xfrm>
            <a:off x="474973" y="729673"/>
            <a:ext cx="112368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7</a:t>
            </a:r>
            <a:r>
              <a:rPr lang="es-ES" sz="1800">
                <a:solidFill>
                  <a:schemeClr val="lt1"/>
                </a:solidFill>
                <a:latin typeface="Gill Sans"/>
                <a:ea typeface="Gill Sans"/>
                <a:cs typeface="Gill Sans"/>
                <a:sym typeface="Gill Sans"/>
              </a:rPr>
              <a:t>. NIVEL DE ENFERMEDAD </a:t>
            </a:r>
            <a:endParaRPr/>
          </a:p>
        </p:txBody>
      </p:sp>
      <p:pic>
        <p:nvPicPr>
          <p:cNvPr id="401" name="Google Shape;401;p39"/>
          <p:cNvPicPr preferRelativeResize="0"/>
          <p:nvPr/>
        </p:nvPicPr>
        <p:blipFill>
          <a:blip r:embed="rId3">
            <a:alphaModFix/>
          </a:blip>
          <a:stretch>
            <a:fillRect/>
          </a:stretch>
        </p:blipFill>
        <p:spPr>
          <a:xfrm>
            <a:off x="662001" y="1517875"/>
            <a:ext cx="10868025" cy="1752600"/>
          </a:xfrm>
          <a:prstGeom prst="rect">
            <a:avLst/>
          </a:prstGeom>
          <a:noFill/>
          <a:ln>
            <a:noFill/>
          </a:ln>
        </p:spPr>
      </p:pic>
      <p:sp>
        <p:nvSpPr>
          <p:cNvPr id="402" name="Google Shape;402;p39"/>
          <p:cNvSpPr/>
          <p:nvPr/>
        </p:nvSpPr>
        <p:spPr>
          <a:xfrm>
            <a:off x="662000" y="3281100"/>
            <a:ext cx="10761900" cy="1006800"/>
          </a:xfrm>
          <a:prstGeom prst="rect">
            <a:avLst/>
          </a:prstGeom>
          <a:noFill/>
          <a:ln cap="rnd" cmpd="sng" w="222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a:solidFill>
                  <a:schemeClr val="dk1"/>
                </a:solidFill>
              </a:rPr>
              <a:t>Puntos += </a:t>
            </a:r>
            <a:r>
              <a:rPr lang="es-ES">
                <a:solidFill>
                  <a:schemeClr val="dk1"/>
                </a:solidFill>
              </a:rPr>
              <a:t>1</a:t>
            </a:r>
            <a:r>
              <a:rPr lang="es-ES">
                <a:solidFill>
                  <a:schemeClr val="dk1"/>
                </a:solidFill>
              </a:rPr>
              <a:t> Ninguna</a:t>
            </a:r>
            <a:endParaRPr>
              <a:solidFill>
                <a:schemeClr val="dk1"/>
              </a:solidFill>
            </a:endParaRPr>
          </a:p>
          <a:p>
            <a:pPr indent="0" lvl="0" marL="0" marR="0" rtl="0" algn="ctr">
              <a:spcBef>
                <a:spcPts val="0"/>
              </a:spcBef>
              <a:spcAft>
                <a:spcPts val="0"/>
              </a:spcAft>
              <a:buNone/>
            </a:pPr>
            <a:r>
              <a:rPr b="1" lang="es-ES">
                <a:solidFill>
                  <a:schemeClr val="dk1"/>
                </a:solidFill>
              </a:rPr>
              <a:t>Puntos += </a:t>
            </a:r>
            <a:r>
              <a:rPr lang="es-ES">
                <a:solidFill>
                  <a:schemeClr val="dk1"/>
                </a:solidFill>
              </a:rPr>
              <a:t>1.5 Leve</a:t>
            </a:r>
            <a:endParaRPr>
              <a:solidFill>
                <a:schemeClr val="dk1"/>
              </a:solidFill>
            </a:endParaRPr>
          </a:p>
          <a:p>
            <a:pPr indent="0" lvl="0" marL="0" marR="0" rtl="0" algn="ctr">
              <a:spcBef>
                <a:spcPts val="0"/>
              </a:spcBef>
              <a:spcAft>
                <a:spcPts val="0"/>
              </a:spcAft>
              <a:buNone/>
            </a:pPr>
            <a:r>
              <a:rPr b="1" lang="es-ES">
                <a:solidFill>
                  <a:schemeClr val="dk1"/>
                </a:solidFill>
              </a:rPr>
              <a:t>Puntos +=</a:t>
            </a:r>
            <a:r>
              <a:rPr lang="es-ES">
                <a:solidFill>
                  <a:schemeClr val="dk1"/>
                </a:solidFill>
              </a:rPr>
              <a:t> 3.25 Media</a:t>
            </a:r>
            <a:endParaRPr>
              <a:solidFill>
                <a:schemeClr val="dk1"/>
              </a:solidFill>
            </a:endParaRPr>
          </a:p>
          <a:p>
            <a:pPr indent="0" lvl="0" marL="0" marR="0" rtl="0" algn="ctr">
              <a:spcBef>
                <a:spcPts val="0"/>
              </a:spcBef>
              <a:spcAft>
                <a:spcPts val="0"/>
              </a:spcAft>
              <a:buNone/>
            </a:pPr>
            <a:r>
              <a:rPr b="1" lang="es-ES">
                <a:solidFill>
                  <a:schemeClr val="dk1"/>
                </a:solidFill>
              </a:rPr>
              <a:t>Puntos -= </a:t>
            </a:r>
            <a:r>
              <a:rPr lang="es-ES">
                <a:solidFill>
                  <a:schemeClr val="dk1"/>
                </a:solidFill>
              </a:rPr>
              <a:t>10 Grave </a:t>
            </a:r>
            <a:endParaRPr>
              <a:solidFill>
                <a:schemeClr val="dk1"/>
              </a:solidFill>
            </a:endParaRPr>
          </a:p>
        </p:txBody>
      </p:sp>
      <p:sp>
        <p:nvSpPr>
          <p:cNvPr id="403" name="Google Shape;403;p39"/>
          <p:cNvSpPr/>
          <p:nvPr/>
        </p:nvSpPr>
        <p:spPr>
          <a:xfrm>
            <a:off x="1433100" y="4414025"/>
            <a:ext cx="10278600" cy="17529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1200"/>
              </a:spcAft>
              <a:buClr>
                <a:schemeClr val="dk1"/>
              </a:buClr>
              <a:buSzPts val="1100"/>
              <a:buFont typeface="Arial"/>
              <a:buNone/>
            </a:pPr>
            <a:r>
              <a:rPr lang="es-ES" sz="1800">
                <a:solidFill>
                  <a:srgbClr val="595959"/>
                </a:solidFill>
              </a:rPr>
              <a:t> </a:t>
            </a:r>
            <a:endParaRPr b="0" i="0" sz="1800" u="none" cap="none" strike="noStrike">
              <a:solidFill>
                <a:srgbClr val="000000"/>
              </a:solidFill>
              <a:latin typeface="Gill Sans"/>
              <a:ea typeface="Gill Sans"/>
              <a:cs typeface="Gill Sans"/>
              <a:sym typeface="Gill Sans"/>
            </a:endParaRPr>
          </a:p>
        </p:txBody>
      </p:sp>
      <p:sp>
        <p:nvSpPr>
          <p:cNvPr id="404" name="Google Shape;404;p39"/>
          <p:cNvSpPr/>
          <p:nvPr/>
        </p:nvSpPr>
        <p:spPr>
          <a:xfrm>
            <a:off x="363002" y="4414031"/>
            <a:ext cx="1994797" cy="1745055"/>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sp>
        <p:nvSpPr>
          <p:cNvPr id="405" name="Google Shape;405;p39"/>
          <p:cNvSpPr txBox="1"/>
          <p:nvPr/>
        </p:nvSpPr>
        <p:spPr>
          <a:xfrm>
            <a:off x="2386875" y="4431250"/>
            <a:ext cx="9111900" cy="1881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ES" sz="1800">
                <a:solidFill>
                  <a:srgbClr val="595959"/>
                </a:solidFill>
              </a:rPr>
              <a:t>Con la finalidad de que las personas que presentan alguna discapacidad puedan gozar de un viaje ya que por lo general  tienen muchos gastos debido a su enfermedad y por lo tanto es muy probable que tengan menos dinero destinado. Sin embargo, se precautela que los viajeros tenga la autonomía necesaria para disfrutar de la experiencia del viaje. </a:t>
            </a:r>
            <a:endParaRPr sz="1800">
              <a:solidFill>
                <a:schemeClr val="dk1"/>
              </a:solidFill>
              <a:latin typeface="Gill Sans"/>
              <a:ea typeface="Gill Sans"/>
              <a:cs typeface="Gill Sans"/>
              <a:sym typeface="Gill Sans"/>
            </a:endParaRPr>
          </a:p>
          <a:p>
            <a:pPr indent="0" lvl="0" marL="0" rtl="0" algn="just">
              <a:spcBef>
                <a:spcPts val="1200"/>
              </a:spcBef>
              <a:spcAft>
                <a:spcPts val="0"/>
              </a:spcAft>
              <a:buNone/>
            </a:pPr>
            <a:r>
              <a:t/>
            </a:r>
            <a:endParaRPr sz="1800">
              <a:solidFill>
                <a:schemeClr val="dk2"/>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0"/>
          <p:cNvPicPr preferRelativeResize="0"/>
          <p:nvPr/>
        </p:nvPicPr>
        <p:blipFill>
          <a:blip r:embed="rId3">
            <a:alphaModFix/>
          </a:blip>
          <a:stretch>
            <a:fillRect/>
          </a:stretch>
        </p:blipFill>
        <p:spPr>
          <a:xfrm>
            <a:off x="1572700" y="3274025"/>
            <a:ext cx="3414150" cy="3523925"/>
          </a:xfrm>
          <a:prstGeom prst="rect">
            <a:avLst/>
          </a:prstGeom>
          <a:noFill/>
          <a:ln>
            <a:noFill/>
          </a:ln>
        </p:spPr>
      </p:pic>
      <p:pic>
        <p:nvPicPr>
          <p:cNvPr id="412" name="Google Shape;412;p40"/>
          <p:cNvPicPr preferRelativeResize="0"/>
          <p:nvPr/>
        </p:nvPicPr>
        <p:blipFill>
          <a:blip r:embed="rId4">
            <a:alphaModFix/>
          </a:blip>
          <a:stretch>
            <a:fillRect/>
          </a:stretch>
        </p:blipFill>
        <p:spPr>
          <a:xfrm>
            <a:off x="6813100" y="3466075"/>
            <a:ext cx="3599325" cy="3331875"/>
          </a:xfrm>
          <a:prstGeom prst="rect">
            <a:avLst/>
          </a:prstGeom>
          <a:noFill/>
          <a:ln>
            <a:noFill/>
          </a:ln>
        </p:spPr>
      </p:pic>
      <p:pic>
        <p:nvPicPr>
          <p:cNvPr id="413" name="Google Shape;413;p40"/>
          <p:cNvPicPr preferRelativeResize="0"/>
          <p:nvPr/>
        </p:nvPicPr>
        <p:blipFill>
          <a:blip r:embed="rId5">
            <a:alphaModFix/>
          </a:blip>
          <a:stretch>
            <a:fillRect/>
          </a:stretch>
        </p:blipFill>
        <p:spPr>
          <a:xfrm>
            <a:off x="5084225" y="4903175"/>
            <a:ext cx="1609725" cy="723900"/>
          </a:xfrm>
          <a:prstGeom prst="rect">
            <a:avLst/>
          </a:prstGeom>
          <a:noFill/>
          <a:ln>
            <a:noFill/>
          </a:ln>
        </p:spPr>
      </p:pic>
      <p:sp>
        <p:nvSpPr>
          <p:cNvPr id="414" name="Google Shape;414;p40"/>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8</a:t>
            </a:r>
            <a:r>
              <a:rPr lang="es-ES" sz="1800">
                <a:solidFill>
                  <a:schemeClr val="lt1"/>
                </a:solidFill>
                <a:latin typeface="Gill Sans"/>
                <a:ea typeface="Gill Sans"/>
                <a:cs typeface="Gill Sans"/>
                <a:sym typeface="Gill Sans"/>
              </a:rPr>
              <a:t>. HISTORIAL JUDICIAL</a:t>
            </a:r>
            <a:endParaRPr/>
          </a:p>
        </p:txBody>
      </p:sp>
      <p:sp>
        <p:nvSpPr>
          <p:cNvPr id="415" name="Google Shape;415;p40"/>
          <p:cNvSpPr/>
          <p:nvPr/>
        </p:nvSpPr>
        <p:spPr>
          <a:xfrm>
            <a:off x="474975" y="1665123"/>
            <a:ext cx="4571700" cy="15798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s-ES"/>
              <a:t>Puntos</a:t>
            </a:r>
            <a:r>
              <a:rPr b="1" lang="es-ES"/>
              <a:t> -= </a:t>
            </a:r>
            <a:r>
              <a:rPr lang="es-ES"/>
              <a:t>1000 Muy Grave</a:t>
            </a:r>
            <a:endParaRPr/>
          </a:p>
          <a:p>
            <a:pPr indent="0" lvl="0" marL="0" rtl="0" algn="ctr">
              <a:spcBef>
                <a:spcPts val="0"/>
              </a:spcBef>
              <a:spcAft>
                <a:spcPts val="0"/>
              </a:spcAft>
              <a:buClr>
                <a:schemeClr val="dk1"/>
              </a:buClr>
              <a:buSzPts val="1100"/>
              <a:buFont typeface="Arial"/>
              <a:buNone/>
            </a:pPr>
            <a:r>
              <a:rPr b="1" lang="es-ES"/>
              <a:t>  Puntos -= </a:t>
            </a:r>
            <a:r>
              <a:rPr lang="es-ES"/>
              <a:t>10 Grave</a:t>
            </a:r>
            <a:endParaRPr/>
          </a:p>
          <a:p>
            <a:pPr indent="0" lvl="0" marL="0" rtl="0" algn="ctr">
              <a:spcBef>
                <a:spcPts val="0"/>
              </a:spcBef>
              <a:spcAft>
                <a:spcPts val="0"/>
              </a:spcAft>
              <a:buClr>
                <a:schemeClr val="dk1"/>
              </a:buClr>
              <a:buSzPts val="1100"/>
              <a:buFont typeface="Arial"/>
              <a:buNone/>
            </a:pPr>
            <a:r>
              <a:rPr lang="es-ES"/>
              <a:t>    </a:t>
            </a:r>
            <a:r>
              <a:rPr b="1" lang="es-ES"/>
              <a:t>Puntos -= </a:t>
            </a:r>
            <a:r>
              <a:rPr lang="es-ES"/>
              <a:t>2 Leve</a:t>
            </a:r>
            <a:endParaRPr/>
          </a:p>
          <a:p>
            <a:pPr indent="0" lvl="0" marL="0" rtl="0" algn="ctr">
              <a:spcBef>
                <a:spcPts val="0"/>
              </a:spcBef>
              <a:spcAft>
                <a:spcPts val="0"/>
              </a:spcAft>
              <a:buClr>
                <a:schemeClr val="dk1"/>
              </a:buClr>
              <a:buSzPts val="1100"/>
              <a:buFont typeface="Arial"/>
              <a:buNone/>
            </a:pPr>
            <a:r>
              <a:rPr lang="es-ES"/>
              <a:t> </a:t>
            </a:r>
            <a:r>
              <a:rPr b="1" lang="es-ES"/>
              <a:t> Puntos -=</a:t>
            </a:r>
            <a:r>
              <a:rPr lang="es-ES"/>
              <a:t> 0.5 Falta</a:t>
            </a:r>
            <a:endParaRPr/>
          </a:p>
        </p:txBody>
      </p:sp>
      <p:grpSp>
        <p:nvGrpSpPr>
          <p:cNvPr id="416" name="Google Shape;416;p40"/>
          <p:cNvGrpSpPr/>
          <p:nvPr/>
        </p:nvGrpSpPr>
        <p:grpSpPr>
          <a:xfrm>
            <a:off x="5584640" y="1546080"/>
            <a:ext cx="6042924" cy="1745056"/>
            <a:chOff x="5491402" y="1527938"/>
            <a:chExt cx="6723324" cy="1425001"/>
          </a:xfrm>
        </p:grpSpPr>
        <p:sp>
          <p:nvSpPr>
            <p:cNvPr id="417" name="Google Shape;417;p40"/>
            <p:cNvSpPr/>
            <p:nvPr/>
          </p:nvSpPr>
          <p:spPr>
            <a:xfrm>
              <a:off x="6741526" y="1527938"/>
              <a:ext cx="5473200" cy="14250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418" name="Google Shape;418;p40"/>
            <p:cNvSpPr/>
            <p:nvPr/>
          </p:nvSpPr>
          <p:spPr>
            <a:xfrm>
              <a:off x="5491402" y="1527940"/>
              <a:ext cx="2219400" cy="14250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419" name="Google Shape;419;p40"/>
          <p:cNvSpPr txBox="1"/>
          <p:nvPr/>
        </p:nvSpPr>
        <p:spPr>
          <a:xfrm>
            <a:off x="7839976" y="1665125"/>
            <a:ext cx="3787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420" name="Google Shape;420;p40"/>
          <p:cNvSpPr txBox="1"/>
          <p:nvPr/>
        </p:nvSpPr>
        <p:spPr>
          <a:xfrm>
            <a:off x="7630275" y="1582475"/>
            <a:ext cx="3997200" cy="174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800">
                <a:solidFill>
                  <a:schemeClr val="dk2"/>
                </a:solidFill>
                <a:latin typeface="Gill Sans"/>
                <a:ea typeface="Gill Sans"/>
                <a:cs typeface="Gill Sans"/>
                <a:sym typeface="Gill Sans"/>
              </a:rPr>
              <a:t>Se b</a:t>
            </a:r>
            <a:r>
              <a:rPr lang="es-ES" sz="1800">
                <a:solidFill>
                  <a:schemeClr val="dk2"/>
                </a:solidFill>
                <a:latin typeface="Gill Sans"/>
                <a:ea typeface="Gill Sans"/>
                <a:cs typeface="Gill Sans"/>
                <a:sym typeface="Gill Sans"/>
              </a:rPr>
              <a:t>usca motivar a las personas a adherirse a las normativas establecidas, promoviendo así un ambiente social más seguro y respetuoso de las leyes vigentes.</a:t>
            </a:r>
            <a:r>
              <a:rPr lang="es-ES" sz="1800">
                <a:solidFill>
                  <a:schemeClr val="dk2"/>
                </a:solidFill>
                <a:latin typeface="Gill Sans"/>
                <a:ea typeface="Gill Sans"/>
                <a:cs typeface="Gill Sans"/>
                <a:sym typeface="Gill Sans"/>
              </a:rPr>
              <a:t> </a:t>
            </a:r>
            <a:endParaRPr sz="1800">
              <a:solidFill>
                <a:schemeClr val="dk2"/>
              </a:solidFill>
              <a:latin typeface="Gill Sans"/>
              <a:ea typeface="Gill Sans"/>
              <a:cs typeface="Gill Sans"/>
              <a:sym typeface="Gill Sans"/>
            </a:endParaRPr>
          </a:p>
        </p:txBody>
      </p:sp>
      <p:sp>
        <p:nvSpPr>
          <p:cNvPr id="421" name="Google Shape;421;p40"/>
          <p:cNvSpPr txBox="1"/>
          <p:nvPr/>
        </p:nvSpPr>
        <p:spPr>
          <a:xfrm>
            <a:off x="211200" y="3804225"/>
            <a:ext cx="20400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solidFill>
                  <a:schemeClr val="accent1"/>
                </a:solidFill>
                <a:latin typeface="Gill Sans"/>
                <a:ea typeface="Gill Sans"/>
                <a:cs typeface="Gill Sans"/>
                <a:sym typeface="Gill Sans"/>
              </a:rPr>
              <a:t>JUBILADOS</a:t>
            </a:r>
            <a:endParaRPr b="1" sz="1800">
              <a:solidFill>
                <a:schemeClr val="accent1"/>
              </a:solidFill>
              <a:latin typeface="Gill Sans"/>
              <a:ea typeface="Gill Sans"/>
              <a:cs typeface="Gill Sans"/>
              <a:sym typeface="Gill Sans"/>
            </a:endParaRPr>
          </a:p>
        </p:txBody>
      </p:sp>
      <p:sp>
        <p:nvSpPr>
          <p:cNvPr id="422" name="Google Shape;422;p40"/>
          <p:cNvSpPr txBox="1"/>
          <p:nvPr/>
        </p:nvSpPr>
        <p:spPr>
          <a:xfrm>
            <a:off x="9753400" y="3700325"/>
            <a:ext cx="22701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solidFill>
                  <a:schemeClr val="accent1"/>
                </a:solidFill>
                <a:latin typeface="Gill Sans"/>
                <a:ea typeface="Gill Sans"/>
                <a:cs typeface="Gill Sans"/>
                <a:sym typeface="Gill Sans"/>
              </a:rPr>
              <a:t>PARTICIPANTES</a:t>
            </a:r>
            <a:endParaRPr b="1" sz="1800">
              <a:solidFill>
                <a:schemeClr val="accent1"/>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1"/>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9</a:t>
            </a:r>
            <a:r>
              <a:rPr lang="es-ES" sz="1800">
                <a:solidFill>
                  <a:schemeClr val="lt1"/>
                </a:solidFill>
                <a:latin typeface="Gill Sans"/>
                <a:ea typeface="Gill Sans"/>
                <a:cs typeface="Gill Sans"/>
                <a:sym typeface="Gill Sans"/>
              </a:rPr>
              <a:t>. PENSIÓN ANUAL</a:t>
            </a:r>
            <a:endParaRPr/>
          </a:p>
        </p:txBody>
      </p:sp>
      <p:sp>
        <p:nvSpPr>
          <p:cNvPr id="429" name="Google Shape;429;p41"/>
          <p:cNvSpPr/>
          <p:nvPr/>
        </p:nvSpPr>
        <p:spPr>
          <a:xfrm>
            <a:off x="1028188" y="1597125"/>
            <a:ext cx="4263600" cy="20700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30000"/>
              </a:lnSpc>
              <a:spcBef>
                <a:spcPts val="0"/>
              </a:spcBef>
              <a:spcAft>
                <a:spcPts val="0"/>
              </a:spcAft>
              <a:buNone/>
            </a:pPr>
            <a:r>
              <a:rPr b="1" lang="es-ES"/>
              <a:t>+ 10 </a:t>
            </a:r>
            <a:r>
              <a:rPr b="1" lang="es-ES"/>
              <a:t>Puntos</a:t>
            </a:r>
            <a:r>
              <a:rPr lang="es-ES"/>
              <a:t> </a:t>
            </a:r>
            <a:r>
              <a:rPr b="1" lang="es-ES"/>
              <a:t>→</a:t>
            </a:r>
            <a:r>
              <a:rPr lang="es-ES"/>
              <a:t> 10.000€ - 11.999€</a:t>
            </a:r>
            <a:endParaRPr/>
          </a:p>
          <a:p>
            <a:pPr indent="0" lvl="0" marL="0" rtl="0" algn="ctr">
              <a:lnSpc>
                <a:spcPct val="130000"/>
              </a:lnSpc>
              <a:spcBef>
                <a:spcPts val="0"/>
              </a:spcBef>
              <a:spcAft>
                <a:spcPts val="0"/>
              </a:spcAft>
              <a:buClr>
                <a:schemeClr val="dk1"/>
              </a:buClr>
              <a:buSzPts val="1100"/>
              <a:buFont typeface="Arial"/>
              <a:buNone/>
            </a:pPr>
            <a:r>
              <a:rPr b="1" lang="es-ES">
                <a:solidFill>
                  <a:schemeClr val="dk1"/>
                </a:solidFill>
              </a:rPr>
              <a:t>+ 9 Puntos </a:t>
            </a:r>
            <a:r>
              <a:rPr b="1" lang="es-ES"/>
              <a:t>→</a:t>
            </a:r>
            <a:r>
              <a:rPr b="1" lang="es-ES"/>
              <a:t> </a:t>
            </a:r>
            <a:r>
              <a:rPr lang="es-ES"/>
              <a:t>12.000</a:t>
            </a:r>
            <a:r>
              <a:rPr lang="es-ES">
                <a:solidFill>
                  <a:schemeClr val="dk1"/>
                </a:solidFill>
              </a:rPr>
              <a:t>€</a:t>
            </a:r>
            <a:r>
              <a:rPr lang="es-ES"/>
              <a:t> - </a:t>
            </a:r>
            <a:r>
              <a:rPr lang="es-ES"/>
              <a:t> 15.999</a:t>
            </a:r>
            <a:r>
              <a:rPr lang="es-ES">
                <a:solidFill>
                  <a:schemeClr val="dk1"/>
                </a:solidFill>
              </a:rPr>
              <a:t>€</a:t>
            </a:r>
            <a:endParaRPr/>
          </a:p>
          <a:p>
            <a:pPr indent="0" lvl="0" marL="0" rtl="0" algn="ctr">
              <a:lnSpc>
                <a:spcPct val="130000"/>
              </a:lnSpc>
              <a:spcBef>
                <a:spcPts val="0"/>
              </a:spcBef>
              <a:spcAft>
                <a:spcPts val="0"/>
              </a:spcAft>
              <a:buClr>
                <a:schemeClr val="dk1"/>
              </a:buClr>
              <a:buSzPts val="1100"/>
              <a:buFont typeface="Arial"/>
              <a:buNone/>
            </a:pPr>
            <a:r>
              <a:rPr b="1" lang="es-ES">
                <a:solidFill>
                  <a:schemeClr val="dk1"/>
                </a:solidFill>
              </a:rPr>
              <a:t>+ 7 Puntos</a:t>
            </a:r>
            <a:r>
              <a:rPr lang="es-ES"/>
              <a:t> </a:t>
            </a:r>
            <a:r>
              <a:rPr b="1" lang="es-ES"/>
              <a:t>→</a:t>
            </a:r>
            <a:r>
              <a:rPr lang="es-ES"/>
              <a:t> </a:t>
            </a:r>
            <a:r>
              <a:rPr lang="es-ES"/>
              <a:t>16.000</a:t>
            </a:r>
            <a:r>
              <a:rPr lang="es-ES">
                <a:solidFill>
                  <a:schemeClr val="dk1"/>
                </a:solidFill>
              </a:rPr>
              <a:t>€</a:t>
            </a:r>
            <a:r>
              <a:rPr lang="es-ES"/>
              <a:t> - 21.499</a:t>
            </a:r>
            <a:r>
              <a:rPr lang="es-ES">
                <a:solidFill>
                  <a:schemeClr val="dk1"/>
                </a:solidFill>
              </a:rPr>
              <a:t>€</a:t>
            </a:r>
            <a:endParaRPr/>
          </a:p>
          <a:p>
            <a:pPr indent="0" lvl="0" marL="0" rtl="0" algn="ctr">
              <a:lnSpc>
                <a:spcPct val="130000"/>
              </a:lnSpc>
              <a:spcBef>
                <a:spcPts val="0"/>
              </a:spcBef>
              <a:spcAft>
                <a:spcPts val="0"/>
              </a:spcAft>
              <a:buClr>
                <a:schemeClr val="dk1"/>
              </a:buClr>
              <a:buSzPts val="1100"/>
              <a:buFont typeface="Arial"/>
              <a:buNone/>
            </a:pPr>
            <a:r>
              <a:rPr b="1" lang="es-ES">
                <a:solidFill>
                  <a:schemeClr val="dk1"/>
                </a:solidFill>
              </a:rPr>
              <a:t>+ 5 Puntos</a:t>
            </a:r>
            <a:r>
              <a:rPr lang="es-ES"/>
              <a:t> </a:t>
            </a:r>
            <a:r>
              <a:rPr b="1" lang="es-ES"/>
              <a:t>→</a:t>
            </a:r>
            <a:r>
              <a:rPr lang="es-ES"/>
              <a:t> 21.500</a:t>
            </a:r>
            <a:r>
              <a:rPr lang="es-ES">
                <a:solidFill>
                  <a:schemeClr val="dk1"/>
                </a:solidFill>
              </a:rPr>
              <a:t>€</a:t>
            </a:r>
            <a:r>
              <a:rPr lang="es-ES"/>
              <a:t> - 23.999</a:t>
            </a:r>
            <a:r>
              <a:rPr lang="es-ES">
                <a:solidFill>
                  <a:schemeClr val="dk1"/>
                </a:solidFill>
              </a:rPr>
              <a:t>€</a:t>
            </a:r>
            <a:endParaRPr/>
          </a:p>
          <a:p>
            <a:pPr indent="0" lvl="0" marL="0" rtl="0" algn="ctr">
              <a:lnSpc>
                <a:spcPct val="130000"/>
              </a:lnSpc>
              <a:spcBef>
                <a:spcPts val="0"/>
              </a:spcBef>
              <a:spcAft>
                <a:spcPts val="0"/>
              </a:spcAft>
              <a:buClr>
                <a:schemeClr val="dk1"/>
              </a:buClr>
              <a:buSzPts val="1100"/>
              <a:buFont typeface="Arial"/>
              <a:buNone/>
            </a:pPr>
            <a:r>
              <a:rPr b="1" lang="es-ES">
                <a:solidFill>
                  <a:schemeClr val="dk1"/>
                </a:solidFill>
              </a:rPr>
              <a:t>+ 3.5 Puntos</a:t>
            </a:r>
            <a:r>
              <a:rPr lang="es-ES">
                <a:solidFill>
                  <a:schemeClr val="dk1"/>
                </a:solidFill>
              </a:rPr>
              <a:t> </a:t>
            </a:r>
            <a:r>
              <a:rPr b="1" lang="es-ES">
                <a:solidFill>
                  <a:schemeClr val="dk1"/>
                </a:solidFill>
              </a:rPr>
              <a:t>→</a:t>
            </a:r>
            <a:r>
              <a:rPr lang="es-ES">
                <a:solidFill>
                  <a:schemeClr val="dk1"/>
                </a:solidFill>
              </a:rPr>
              <a:t> 24.000€ - 26.999€</a:t>
            </a:r>
            <a:endParaRPr>
              <a:solidFill>
                <a:schemeClr val="dk1"/>
              </a:solidFill>
            </a:endParaRPr>
          </a:p>
          <a:p>
            <a:pPr indent="0" lvl="0" marL="0" rtl="0" algn="ctr">
              <a:lnSpc>
                <a:spcPct val="130000"/>
              </a:lnSpc>
              <a:spcBef>
                <a:spcPts val="0"/>
              </a:spcBef>
              <a:spcAft>
                <a:spcPts val="0"/>
              </a:spcAft>
              <a:buClr>
                <a:schemeClr val="dk1"/>
              </a:buClr>
              <a:buSzPts val="1100"/>
              <a:buFont typeface="Arial"/>
              <a:buNone/>
            </a:pPr>
            <a:r>
              <a:rPr b="1" lang="es-ES">
                <a:solidFill>
                  <a:schemeClr val="dk1"/>
                </a:solidFill>
              </a:rPr>
              <a:t>+ 2 Puntos</a:t>
            </a:r>
            <a:r>
              <a:rPr lang="es-ES">
                <a:solidFill>
                  <a:schemeClr val="dk1"/>
                </a:solidFill>
              </a:rPr>
              <a:t> </a:t>
            </a:r>
            <a:r>
              <a:rPr b="1" lang="es-ES">
                <a:solidFill>
                  <a:schemeClr val="dk1"/>
                </a:solidFill>
              </a:rPr>
              <a:t>→</a:t>
            </a:r>
            <a:r>
              <a:rPr lang="es-ES">
                <a:solidFill>
                  <a:schemeClr val="dk1"/>
                </a:solidFill>
              </a:rPr>
              <a:t> 27.000€ - 29.999€</a:t>
            </a:r>
            <a:endParaRPr>
              <a:solidFill>
                <a:schemeClr val="dk1"/>
              </a:solidFill>
            </a:endParaRPr>
          </a:p>
          <a:p>
            <a:pPr indent="0" lvl="0" marL="0" rtl="0" algn="ctr">
              <a:lnSpc>
                <a:spcPct val="130000"/>
              </a:lnSpc>
              <a:spcBef>
                <a:spcPts val="0"/>
              </a:spcBef>
              <a:spcAft>
                <a:spcPts val="0"/>
              </a:spcAft>
              <a:buClr>
                <a:schemeClr val="dk1"/>
              </a:buClr>
              <a:buSzPts val="1100"/>
              <a:buFont typeface="Arial"/>
              <a:buNone/>
            </a:pPr>
            <a:r>
              <a:rPr b="1" lang="es-ES">
                <a:solidFill>
                  <a:schemeClr val="dk1"/>
                </a:solidFill>
              </a:rPr>
              <a:t>+ 1 Punto</a:t>
            </a:r>
            <a:r>
              <a:rPr lang="es-ES">
                <a:solidFill>
                  <a:schemeClr val="dk1"/>
                </a:solidFill>
              </a:rPr>
              <a:t> </a:t>
            </a:r>
            <a:r>
              <a:rPr b="1" lang="es-ES">
                <a:solidFill>
                  <a:schemeClr val="dk1"/>
                </a:solidFill>
              </a:rPr>
              <a:t>→</a:t>
            </a:r>
            <a:r>
              <a:rPr lang="es-ES">
                <a:solidFill>
                  <a:schemeClr val="dk1"/>
                </a:solidFill>
              </a:rPr>
              <a:t> 30.000€ - 32.000€</a:t>
            </a:r>
            <a:endParaRPr>
              <a:solidFill>
                <a:schemeClr val="dk1"/>
              </a:solidFill>
            </a:endParaRPr>
          </a:p>
        </p:txBody>
      </p:sp>
      <p:grpSp>
        <p:nvGrpSpPr>
          <p:cNvPr id="430" name="Google Shape;430;p41"/>
          <p:cNvGrpSpPr/>
          <p:nvPr/>
        </p:nvGrpSpPr>
        <p:grpSpPr>
          <a:xfrm>
            <a:off x="85775" y="4279295"/>
            <a:ext cx="5886219" cy="1929307"/>
            <a:chOff x="5367100" y="1527994"/>
            <a:chExt cx="6847625" cy="1425000"/>
          </a:xfrm>
        </p:grpSpPr>
        <p:sp>
          <p:nvSpPr>
            <p:cNvPr id="431" name="Google Shape;431;p41"/>
            <p:cNvSpPr/>
            <p:nvPr/>
          </p:nvSpPr>
          <p:spPr>
            <a:xfrm>
              <a:off x="6741526" y="1527994"/>
              <a:ext cx="5473200" cy="14250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432" name="Google Shape;432;p41"/>
            <p:cNvSpPr/>
            <p:nvPr/>
          </p:nvSpPr>
          <p:spPr>
            <a:xfrm>
              <a:off x="5367100" y="1596097"/>
              <a:ext cx="2124600" cy="12888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700">
                  <a:solidFill>
                    <a:schemeClr val="lt1"/>
                  </a:solidFill>
                  <a:latin typeface="Gill Sans"/>
                  <a:ea typeface="Gill Sans"/>
                  <a:cs typeface="Gill Sans"/>
                  <a:sym typeface="Gill Sans"/>
                </a:rPr>
                <a:t>Justificación:</a:t>
              </a:r>
              <a:endParaRPr sz="1300"/>
            </a:p>
          </p:txBody>
        </p:sp>
      </p:grpSp>
      <p:sp>
        <p:nvSpPr>
          <p:cNvPr id="433" name="Google Shape;433;p41"/>
          <p:cNvSpPr txBox="1"/>
          <p:nvPr/>
        </p:nvSpPr>
        <p:spPr>
          <a:xfrm>
            <a:off x="7839976" y="1665125"/>
            <a:ext cx="3787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434" name="Google Shape;434;p41"/>
          <p:cNvSpPr txBox="1"/>
          <p:nvPr/>
        </p:nvSpPr>
        <p:spPr>
          <a:xfrm>
            <a:off x="1996225" y="4322850"/>
            <a:ext cx="3859500" cy="174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800">
                <a:solidFill>
                  <a:schemeClr val="dk2"/>
                </a:solidFill>
                <a:latin typeface="Gill Sans"/>
                <a:ea typeface="Gill Sans"/>
                <a:cs typeface="Gill Sans"/>
                <a:sym typeface="Gill Sans"/>
              </a:rPr>
              <a:t>Es de mayor justicia que aquellos jubilados que perciben una menor pensión tengan más oportunidades de ir a estos viajes, ya que disponen de menores recursos para viajar por su propia cuenta.</a:t>
            </a:r>
            <a:endParaRPr sz="1800">
              <a:solidFill>
                <a:schemeClr val="dk2"/>
              </a:solidFill>
              <a:latin typeface="Gill Sans"/>
              <a:ea typeface="Gill Sans"/>
              <a:cs typeface="Gill Sans"/>
              <a:sym typeface="Gill Sans"/>
            </a:endParaRPr>
          </a:p>
        </p:txBody>
      </p:sp>
      <p:pic>
        <p:nvPicPr>
          <p:cNvPr id="435" name="Google Shape;435;p41"/>
          <p:cNvPicPr preferRelativeResize="0"/>
          <p:nvPr/>
        </p:nvPicPr>
        <p:blipFill>
          <a:blip r:embed="rId3">
            <a:alphaModFix/>
          </a:blip>
          <a:stretch>
            <a:fillRect/>
          </a:stretch>
        </p:blipFill>
        <p:spPr>
          <a:xfrm>
            <a:off x="6390075" y="1870050"/>
            <a:ext cx="5167801" cy="1997350"/>
          </a:xfrm>
          <a:prstGeom prst="rect">
            <a:avLst/>
          </a:prstGeom>
          <a:noFill/>
          <a:ln>
            <a:noFill/>
          </a:ln>
        </p:spPr>
      </p:pic>
      <p:pic>
        <p:nvPicPr>
          <p:cNvPr id="436" name="Google Shape;436;p41"/>
          <p:cNvPicPr preferRelativeResize="0"/>
          <p:nvPr/>
        </p:nvPicPr>
        <p:blipFill>
          <a:blip r:embed="rId4">
            <a:alphaModFix/>
          </a:blip>
          <a:stretch>
            <a:fillRect/>
          </a:stretch>
        </p:blipFill>
        <p:spPr>
          <a:xfrm>
            <a:off x="6526075" y="4570500"/>
            <a:ext cx="5101399" cy="1929350"/>
          </a:xfrm>
          <a:prstGeom prst="rect">
            <a:avLst/>
          </a:prstGeom>
          <a:noFill/>
          <a:ln>
            <a:noFill/>
          </a:ln>
        </p:spPr>
      </p:pic>
      <p:sp>
        <p:nvSpPr>
          <p:cNvPr id="437" name="Google Shape;437;p41"/>
          <p:cNvSpPr/>
          <p:nvPr/>
        </p:nvSpPr>
        <p:spPr>
          <a:xfrm>
            <a:off x="6784325" y="1392263"/>
            <a:ext cx="4584900" cy="369300"/>
          </a:xfrm>
          <a:prstGeom prst="rect">
            <a:avLst/>
          </a:prstGeom>
          <a:solidFill>
            <a:srgbClr val="0B5394"/>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a:solidFill>
                  <a:schemeClr val="lt1"/>
                </a:solidFill>
                <a:latin typeface="Gill Sans"/>
                <a:ea typeface="Gill Sans"/>
                <a:cs typeface="Gill Sans"/>
                <a:sym typeface="Gill Sans"/>
              </a:rPr>
              <a:t>JUBILADOS</a:t>
            </a:r>
            <a:endParaRPr sz="1000"/>
          </a:p>
        </p:txBody>
      </p:sp>
      <p:sp>
        <p:nvSpPr>
          <p:cNvPr id="438" name="Google Shape;438;p41"/>
          <p:cNvSpPr/>
          <p:nvPr/>
        </p:nvSpPr>
        <p:spPr>
          <a:xfrm>
            <a:off x="6784313" y="4034300"/>
            <a:ext cx="4584900" cy="369300"/>
          </a:xfrm>
          <a:prstGeom prst="rect">
            <a:avLst/>
          </a:prstGeom>
          <a:solidFill>
            <a:srgbClr val="0B5394"/>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a:solidFill>
                  <a:schemeClr val="lt1"/>
                </a:solidFill>
                <a:latin typeface="Gill Sans"/>
                <a:ea typeface="Gill Sans"/>
                <a:cs typeface="Gill Sans"/>
                <a:sym typeface="Gill Sans"/>
              </a:rPr>
              <a:t>PARTICIPANTES</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p:nvPr/>
        </p:nvSpPr>
        <p:spPr>
          <a:xfrm>
            <a:off x="0" y="1644012"/>
            <a:ext cx="12192000" cy="52140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00" u="none" cap="none" strike="noStrike">
              <a:solidFill>
                <a:schemeClr val="lt1"/>
              </a:solidFill>
              <a:latin typeface="Gill Sans"/>
              <a:ea typeface="Gill Sans"/>
              <a:cs typeface="Gill Sans"/>
              <a:sym typeface="Gill Sans"/>
            </a:endParaRPr>
          </a:p>
        </p:txBody>
      </p:sp>
      <p:sp>
        <p:nvSpPr>
          <p:cNvPr id="117" name="Google Shape;117;p15"/>
          <p:cNvSpPr txBox="1"/>
          <p:nvPr/>
        </p:nvSpPr>
        <p:spPr>
          <a:xfrm>
            <a:off x="1850700" y="3142999"/>
            <a:ext cx="8490600" cy="1855800"/>
          </a:xfrm>
          <a:prstGeom prst="rect">
            <a:avLst/>
          </a:pr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4800"/>
              <a:buFont typeface="Gill Sans"/>
              <a:buNone/>
            </a:pPr>
            <a:r>
              <a:rPr lang="es-ES" sz="4800">
                <a:solidFill>
                  <a:srgbClr val="FFFFFF"/>
                </a:solidFill>
                <a:latin typeface="Gill Sans"/>
                <a:ea typeface="Gill Sans"/>
                <a:cs typeface="Gill Sans"/>
                <a:sym typeface="Gill Sans"/>
              </a:rPr>
              <a:t>EMPRESA REDHORN JOURNEYS </a:t>
            </a:r>
            <a:endParaRPr/>
          </a:p>
        </p:txBody>
      </p:sp>
      <p:sp>
        <p:nvSpPr>
          <p:cNvPr id="118" name="Google Shape;118;p15"/>
          <p:cNvSpPr/>
          <p:nvPr/>
        </p:nvSpPr>
        <p:spPr>
          <a:xfrm>
            <a:off x="3458850" y="1251650"/>
            <a:ext cx="5274300" cy="1030200"/>
          </a:xfrm>
          <a:prstGeom prst="flowChartAlternateProcess">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ES" sz="2100">
                <a:solidFill>
                  <a:schemeClr val="accent1"/>
                </a:solidFill>
                <a:latin typeface="Roboto"/>
                <a:ea typeface="Roboto"/>
                <a:cs typeface="Roboto"/>
                <a:sym typeface="Roboto"/>
              </a:rPr>
              <a:t>INTRODUCCIÓN</a:t>
            </a:r>
            <a:endParaRPr b="1" sz="2100">
              <a:solidFill>
                <a:schemeClr val="accen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2"/>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11</a:t>
            </a:r>
            <a:r>
              <a:rPr lang="es-ES" sz="1800">
                <a:solidFill>
                  <a:schemeClr val="lt1"/>
                </a:solidFill>
                <a:latin typeface="Gill Sans"/>
                <a:ea typeface="Gill Sans"/>
                <a:cs typeface="Gill Sans"/>
                <a:sym typeface="Gill Sans"/>
              </a:rPr>
              <a:t>. NÚMERO DE PROPIEDADES</a:t>
            </a:r>
            <a:endParaRPr/>
          </a:p>
        </p:txBody>
      </p:sp>
      <p:sp>
        <p:nvSpPr>
          <p:cNvPr id="445" name="Google Shape;445;p42"/>
          <p:cNvSpPr/>
          <p:nvPr/>
        </p:nvSpPr>
        <p:spPr>
          <a:xfrm>
            <a:off x="1009225" y="1424552"/>
            <a:ext cx="4584300" cy="9978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s-ES" sz="1700">
                <a:solidFill>
                  <a:schemeClr val="dk1"/>
                </a:solidFill>
                <a:latin typeface="Gill Sans"/>
                <a:ea typeface="Gill Sans"/>
                <a:cs typeface="Gill Sans"/>
                <a:sym typeface="Gill Sans"/>
              </a:rPr>
              <a:t>A los jubilados se les resta puntos según la siguiente fórmula::</a:t>
            </a:r>
            <a:endParaRPr sz="1700">
              <a:solidFill>
                <a:schemeClr val="dk1"/>
              </a:solidFill>
              <a:latin typeface="Gill Sans"/>
              <a:ea typeface="Gill Sans"/>
              <a:cs typeface="Gill Sans"/>
              <a:sym typeface="Gill Sans"/>
            </a:endParaRPr>
          </a:p>
          <a:p>
            <a:pPr indent="0" lvl="0" marL="0" rtl="0" algn="ctr">
              <a:spcBef>
                <a:spcPts val="0"/>
              </a:spcBef>
              <a:spcAft>
                <a:spcPts val="0"/>
              </a:spcAft>
              <a:buNone/>
            </a:pPr>
            <a:r>
              <a:t/>
            </a:r>
            <a:endParaRPr sz="800">
              <a:solidFill>
                <a:schemeClr val="dk1"/>
              </a:solidFill>
              <a:latin typeface="Gill Sans"/>
              <a:ea typeface="Gill Sans"/>
              <a:cs typeface="Gill Sans"/>
              <a:sym typeface="Gill Sans"/>
            </a:endParaRPr>
          </a:p>
          <a:p>
            <a:pPr indent="0" lvl="0" marL="0" rtl="0" algn="ctr">
              <a:spcBef>
                <a:spcPts val="0"/>
              </a:spcBef>
              <a:spcAft>
                <a:spcPts val="0"/>
              </a:spcAft>
              <a:buNone/>
            </a:pPr>
            <a:r>
              <a:rPr b="1" lang="es-ES" sz="1300">
                <a:solidFill>
                  <a:schemeClr val="accent3"/>
                </a:solidFill>
              </a:rPr>
              <a:t>– (Nº DE PROPIEDADES) * 1.25 PUNTOS</a:t>
            </a:r>
            <a:endParaRPr sz="1300">
              <a:solidFill>
                <a:schemeClr val="accent3"/>
              </a:solidFill>
            </a:endParaRPr>
          </a:p>
        </p:txBody>
      </p:sp>
      <p:sp>
        <p:nvSpPr>
          <p:cNvPr id="446" name="Google Shape;446;p42"/>
          <p:cNvSpPr txBox="1"/>
          <p:nvPr/>
        </p:nvSpPr>
        <p:spPr>
          <a:xfrm>
            <a:off x="7839976" y="1665125"/>
            <a:ext cx="3787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pic>
        <p:nvPicPr>
          <p:cNvPr id="447" name="Google Shape;447;p42"/>
          <p:cNvPicPr preferRelativeResize="0"/>
          <p:nvPr/>
        </p:nvPicPr>
        <p:blipFill>
          <a:blip r:embed="rId3">
            <a:alphaModFix/>
          </a:blip>
          <a:stretch>
            <a:fillRect/>
          </a:stretch>
        </p:blipFill>
        <p:spPr>
          <a:xfrm>
            <a:off x="7014111" y="5576675"/>
            <a:ext cx="2132027" cy="886850"/>
          </a:xfrm>
          <a:prstGeom prst="rect">
            <a:avLst/>
          </a:prstGeom>
          <a:noFill/>
          <a:ln>
            <a:noFill/>
          </a:ln>
        </p:spPr>
      </p:pic>
      <p:pic>
        <p:nvPicPr>
          <p:cNvPr id="448" name="Google Shape;448;p42"/>
          <p:cNvPicPr preferRelativeResize="0"/>
          <p:nvPr/>
        </p:nvPicPr>
        <p:blipFill>
          <a:blip r:embed="rId4">
            <a:alphaModFix/>
          </a:blip>
          <a:stretch>
            <a:fillRect/>
          </a:stretch>
        </p:blipFill>
        <p:spPr>
          <a:xfrm>
            <a:off x="9416788" y="5593690"/>
            <a:ext cx="2132025" cy="852810"/>
          </a:xfrm>
          <a:prstGeom prst="rect">
            <a:avLst/>
          </a:prstGeom>
          <a:noFill/>
          <a:ln>
            <a:noFill/>
          </a:ln>
        </p:spPr>
      </p:pic>
      <p:pic>
        <p:nvPicPr>
          <p:cNvPr id="449" name="Google Shape;449;p42"/>
          <p:cNvPicPr preferRelativeResize="0"/>
          <p:nvPr/>
        </p:nvPicPr>
        <p:blipFill>
          <a:blip r:embed="rId5">
            <a:alphaModFix/>
          </a:blip>
          <a:stretch>
            <a:fillRect/>
          </a:stretch>
        </p:blipFill>
        <p:spPr>
          <a:xfrm>
            <a:off x="403425" y="2987125"/>
            <a:ext cx="2970700" cy="3696075"/>
          </a:xfrm>
          <a:prstGeom prst="rect">
            <a:avLst/>
          </a:prstGeom>
          <a:noFill/>
          <a:ln>
            <a:noFill/>
          </a:ln>
        </p:spPr>
      </p:pic>
      <p:pic>
        <p:nvPicPr>
          <p:cNvPr id="450" name="Google Shape;450;p42"/>
          <p:cNvPicPr preferRelativeResize="0"/>
          <p:nvPr/>
        </p:nvPicPr>
        <p:blipFill>
          <a:blip r:embed="rId6">
            <a:alphaModFix/>
          </a:blip>
          <a:stretch>
            <a:fillRect/>
          </a:stretch>
        </p:blipFill>
        <p:spPr>
          <a:xfrm>
            <a:off x="3641950" y="2922400"/>
            <a:ext cx="2816450" cy="3760799"/>
          </a:xfrm>
          <a:prstGeom prst="rect">
            <a:avLst/>
          </a:prstGeom>
          <a:noFill/>
          <a:ln>
            <a:noFill/>
          </a:ln>
        </p:spPr>
      </p:pic>
      <p:grpSp>
        <p:nvGrpSpPr>
          <p:cNvPr id="451" name="Google Shape;451;p42"/>
          <p:cNvGrpSpPr/>
          <p:nvPr/>
        </p:nvGrpSpPr>
        <p:grpSpPr>
          <a:xfrm>
            <a:off x="6940680" y="1372125"/>
            <a:ext cx="4688343" cy="3760808"/>
            <a:chOff x="6014085" y="3508"/>
            <a:chExt cx="5473200" cy="3051366"/>
          </a:xfrm>
        </p:grpSpPr>
        <p:sp>
          <p:nvSpPr>
            <p:cNvPr id="452" name="Google Shape;452;p42"/>
            <p:cNvSpPr/>
            <p:nvPr/>
          </p:nvSpPr>
          <p:spPr>
            <a:xfrm>
              <a:off x="6014085" y="700174"/>
              <a:ext cx="5473200" cy="2354700"/>
            </a:xfrm>
            <a:prstGeom prst="round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ill Sans"/>
                <a:ea typeface="Gill Sans"/>
                <a:cs typeface="Gill Sans"/>
                <a:sym typeface="Gill Sans"/>
              </a:endParaRPr>
            </a:p>
          </p:txBody>
        </p:sp>
        <p:sp>
          <p:nvSpPr>
            <p:cNvPr id="453" name="Google Shape;453;p42"/>
            <p:cNvSpPr/>
            <p:nvPr/>
          </p:nvSpPr>
          <p:spPr>
            <a:xfrm>
              <a:off x="7584894" y="3508"/>
              <a:ext cx="2331600" cy="10335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454" name="Google Shape;454;p42"/>
          <p:cNvSpPr/>
          <p:nvPr/>
        </p:nvSpPr>
        <p:spPr>
          <a:xfrm>
            <a:off x="8867100" y="5898738"/>
            <a:ext cx="835500" cy="24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p:txBody>
      </p:sp>
      <p:sp>
        <p:nvSpPr>
          <p:cNvPr id="455" name="Google Shape;455;p42"/>
          <p:cNvSpPr txBox="1"/>
          <p:nvPr/>
        </p:nvSpPr>
        <p:spPr>
          <a:xfrm>
            <a:off x="7391100" y="5254800"/>
            <a:ext cx="3787500" cy="29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ES" sz="1300">
                <a:solidFill>
                  <a:schemeClr val="dk2"/>
                </a:solidFill>
                <a:latin typeface="Gill Sans"/>
                <a:ea typeface="Gill Sans"/>
                <a:cs typeface="Gill Sans"/>
                <a:sym typeface="Gill Sans"/>
              </a:rPr>
              <a:t>MEDIA DE PROPIEDADES POR JUBILADO</a:t>
            </a:r>
            <a:endParaRPr b="1" sz="1300">
              <a:solidFill>
                <a:schemeClr val="dk2"/>
              </a:solidFill>
              <a:latin typeface="Gill Sans"/>
              <a:ea typeface="Gill Sans"/>
              <a:cs typeface="Gill Sans"/>
              <a:sym typeface="Gill Sans"/>
            </a:endParaRPr>
          </a:p>
        </p:txBody>
      </p:sp>
      <p:sp>
        <p:nvSpPr>
          <p:cNvPr id="456" name="Google Shape;456;p42"/>
          <p:cNvSpPr txBox="1"/>
          <p:nvPr/>
        </p:nvSpPr>
        <p:spPr>
          <a:xfrm>
            <a:off x="7269072" y="6403675"/>
            <a:ext cx="162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ES">
                <a:solidFill>
                  <a:schemeClr val="accent1"/>
                </a:solidFill>
                <a:latin typeface="Gill Sans"/>
                <a:ea typeface="Gill Sans"/>
                <a:cs typeface="Gill Sans"/>
                <a:sym typeface="Gill Sans"/>
              </a:rPr>
              <a:t>JUBILADOS</a:t>
            </a:r>
            <a:endParaRPr i="1">
              <a:solidFill>
                <a:schemeClr val="accent1"/>
              </a:solidFill>
              <a:latin typeface="Gill Sans"/>
              <a:ea typeface="Gill Sans"/>
              <a:cs typeface="Gill Sans"/>
              <a:sym typeface="Gill Sans"/>
            </a:endParaRPr>
          </a:p>
        </p:txBody>
      </p:sp>
      <p:sp>
        <p:nvSpPr>
          <p:cNvPr id="457" name="Google Shape;457;p42"/>
          <p:cNvSpPr txBox="1"/>
          <p:nvPr/>
        </p:nvSpPr>
        <p:spPr>
          <a:xfrm>
            <a:off x="9671747" y="6403675"/>
            <a:ext cx="162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ES">
                <a:solidFill>
                  <a:schemeClr val="accent1"/>
                </a:solidFill>
                <a:latin typeface="Gill Sans"/>
                <a:ea typeface="Gill Sans"/>
                <a:cs typeface="Gill Sans"/>
                <a:sym typeface="Gill Sans"/>
              </a:rPr>
              <a:t>PARTICIPANTES</a:t>
            </a:r>
            <a:endParaRPr i="1">
              <a:solidFill>
                <a:schemeClr val="accent1"/>
              </a:solidFill>
              <a:latin typeface="Gill Sans"/>
              <a:ea typeface="Gill Sans"/>
              <a:cs typeface="Gill Sans"/>
              <a:sym typeface="Gill Sans"/>
            </a:endParaRPr>
          </a:p>
        </p:txBody>
      </p:sp>
      <p:sp>
        <p:nvSpPr>
          <p:cNvPr id="458" name="Google Shape;458;p42"/>
          <p:cNvSpPr txBox="1"/>
          <p:nvPr/>
        </p:nvSpPr>
        <p:spPr>
          <a:xfrm>
            <a:off x="7075000" y="2685575"/>
            <a:ext cx="4461300" cy="231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ES" sz="1700">
                <a:solidFill>
                  <a:schemeClr val="dk2"/>
                </a:solidFill>
                <a:latin typeface="Gill Sans"/>
                <a:ea typeface="Gill Sans"/>
                <a:cs typeface="Gill Sans"/>
                <a:sym typeface="Gill Sans"/>
              </a:rPr>
              <a:t>Siguiendo la tendencia anterior, e</a:t>
            </a:r>
            <a:r>
              <a:rPr lang="es-ES" sz="1700">
                <a:solidFill>
                  <a:schemeClr val="dk2"/>
                </a:solidFill>
                <a:latin typeface="Gill Sans"/>
                <a:ea typeface="Gill Sans"/>
                <a:cs typeface="Gill Sans"/>
                <a:sym typeface="Gill Sans"/>
              </a:rPr>
              <a:t>s más justo que aquellos jubilados que tienen un menor número de propiedades tengan más oportunidades de ir a estos viajes, ya que tener más propiedades va directamente relacionado con que esas personas disponen de mayores recursos para viajar por su propia cuenta.</a:t>
            </a:r>
            <a:endParaRPr sz="1700">
              <a:solidFill>
                <a:schemeClr val="dk2"/>
              </a:solidFill>
              <a:latin typeface="Gill Sans"/>
              <a:ea typeface="Gill Sans"/>
              <a:cs typeface="Gill Sans"/>
              <a:sym typeface="Gill Sans"/>
            </a:endParaRPr>
          </a:p>
        </p:txBody>
      </p:sp>
      <p:sp>
        <p:nvSpPr>
          <p:cNvPr id="459" name="Google Shape;459;p42"/>
          <p:cNvSpPr txBox="1"/>
          <p:nvPr/>
        </p:nvSpPr>
        <p:spPr>
          <a:xfrm>
            <a:off x="1403247" y="2617825"/>
            <a:ext cx="162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ES">
                <a:solidFill>
                  <a:schemeClr val="accent1"/>
                </a:solidFill>
                <a:latin typeface="Gill Sans"/>
                <a:ea typeface="Gill Sans"/>
                <a:cs typeface="Gill Sans"/>
                <a:sym typeface="Gill Sans"/>
              </a:rPr>
              <a:t>J</a:t>
            </a:r>
            <a:r>
              <a:rPr i="1" lang="es-ES" sz="1300">
                <a:solidFill>
                  <a:schemeClr val="accent1"/>
                </a:solidFill>
                <a:latin typeface="Gill Sans"/>
                <a:ea typeface="Gill Sans"/>
                <a:cs typeface="Gill Sans"/>
                <a:sym typeface="Gill Sans"/>
              </a:rPr>
              <a:t>UBILADOS</a:t>
            </a:r>
            <a:endParaRPr i="1" sz="1300">
              <a:solidFill>
                <a:schemeClr val="accent1"/>
              </a:solidFill>
              <a:latin typeface="Gill Sans"/>
              <a:ea typeface="Gill Sans"/>
              <a:cs typeface="Gill Sans"/>
              <a:sym typeface="Gill Sans"/>
            </a:endParaRPr>
          </a:p>
        </p:txBody>
      </p:sp>
      <p:sp>
        <p:nvSpPr>
          <p:cNvPr id="460" name="Google Shape;460;p42"/>
          <p:cNvSpPr txBox="1"/>
          <p:nvPr/>
        </p:nvSpPr>
        <p:spPr>
          <a:xfrm>
            <a:off x="4287685" y="2563125"/>
            <a:ext cx="162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ES" sz="1300">
                <a:solidFill>
                  <a:schemeClr val="accent1"/>
                </a:solidFill>
                <a:latin typeface="Gill Sans"/>
                <a:ea typeface="Gill Sans"/>
                <a:cs typeface="Gill Sans"/>
                <a:sym typeface="Gill Sans"/>
              </a:rPr>
              <a:t>PARTICIPANTES</a:t>
            </a:r>
            <a:endParaRPr i="1" sz="1300">
              <a:solidFill>
                <a:schemeClr val="accent1"/>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3"/>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10</a:t>
            </a:r>
            <a:r>
              <a:rPr lang="es-ES" sz="1800">
                <a:solidFill>
                  <a:schemeClr val="lt1"/>
                </a:solidFill>
                <a:latin typeface="Gill Sans"/>
                <a:ea typeface="Gill Sans"/>
                <a:cs typeface="Gill Sans"/>
                <a:sym typeface="Gill Sans"/>
              </a:rPr>
              <a:t>. ENDEUDAMIENTO</a:t>
            </a:r>
            <a:endParaRPr/>
          </a:p>
        </p:txBody>
      </p:sp>
      <p:sp>
        <p:nvSpPr>
          <p:cNvPr id="467" name="Google Shape;467;p43"/>
          <p:cNvSpPr/>
          <p:nvPr/>
        </p:nvSpPr>
        <p:spPr>
          <a:xfrm>
            <a:off x="2504550" y="2598000"/>
            <a:ext cx="7528200" cy="5541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b="1" lang="es-ES">
                <a:solidFill>
                  <a:schemeClr val="dk1"/>
                </a:solidFill>
              </a:rPr>
              <a:t>A los jubilado que estén endeudados:</a:t>
            </a:r>
            <a:endParaRPr b="1">
              <a:solidFill>
                <a:schemeClr val="dk1"/>
              </a:solidFill>
            </a:endParaRPr>
          </a:p>
          <a:p>
            <a:pPr indent="0" lvl="0" marL="0" rtl="0" algn="ctr">
              <a:spcBef>
                <a:spcPts val="0"/>
              </a:spcBef>
              <a:spcAft>
                <a:spcPts val="0"/>
              </a:spcAft>
              <a:buNone/>
            </a:pPr>
            <a:r>
              <a:t/>
            </a:r>
            <a:endParaRPr b="1" sz="100">
              <a:solidFill>
                <a:schemeClr val="dk1"/>
              </a:solidFill>
            </a:endParaRPr>
          </a:p>
          <a:p>
            <a:pPr indent="0" lvl="0" marL="0" rtl="0" algn="ctr">
              <a:spcBef>
                <a:spcPts val="0"/>
              </a:spcBef>
              <a:spcAft>
                <a:spcPts val="0"/>
              </a:spcAft>
              <a:buNone/>
            </a:pPr>
            <a:r>
              <a:rPr b="1" lang="es-ES">
                <a:solidFill>
                  <a:schemeClr val="accent3"/>
                </a:solidFill>
              </a:rPr>
              <a:t>– 7 </a:t>
            </a:r>
            <a:r>
              <a:rPr b="1" lang="es-ES">
                <a:solidFill>
                  <a:schemeClr val="accent3"/>
                </a:solidFill>
              </a:rPr>
              <a:t>Puntos</a:t>
            </a:r>
            <a:endParaRPr>
              <a:solidFill>
                <a:schemeClr val="accent3"/>
              </a:solidFill>
            </a:endParaRPr>
          </a:p>
        </p:txBody>
      </p:sp>
      <p:grpSp>
        <p:nvGrpSpPr>
          <p:cNvPr id="468" name="Google Shape;468;p43"/>
          <p:cNvGrpSpPr/>
          <p:nvPr/>
        </p:nvGrpSpPr>
        <p:grpSpPr>
          <a:xfrm>
            <a:off x="581125" y="1364925"/>
            <a:ext cx="11029762" cy="1101633"/>
            <a:chOff x="5491405" y="1452094"/>
            <a:chExt cx="6723415" cy="1566600"/>
          </a:xfrm>
        </p:grpSpPr>
        <p:sp>
          <p:nvSpPr>
            <p:cNvPr id="469" name="Google Shape;469;p43"/>
            <p:cNvSpPr/>
            <p:nvPr/>
          </p:nvSpPr>
          <p:spPr>
            <a:xfrm>
              <a:off x="6203720" y="1527934"/>
              <a:ext cx="6011100" cy="14250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470" name="Google Shape;470;p43"/>
            <p:cNvSpPr/>
            <p:nvPr/>
          </p:nvSpPr>
          <p:spPr>
            <a:xfrm>
              <a:off x="5491405" y="1452094"/>
              <a:ext cx="988800" cy="15666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500">
                  <a:solidFill>
                    <a:schemeClr val="lt1"/>
                  </a:solidFill>
                  <a:latin typeface="Gill Sans"/>
                  <a:ea typeface="Gill Sans"/>
                  <a:cs typeface="Gill Sans"/>
                  <a:sym typeface="Gill Sans"/>
                </a:rPr>
                <a:t>Justificación:</a:t>
              </a:r>
              <a:endParaRPr sz="1100"/>
            </a:p>
          </p:txBody>
        </p:sp>
      </p:grpSp>
      <p:sp>
        <p:nvSpPr>
          <p:cNvPr id="471" name="Google Shape;471;p43"/>
          <p:cNvSpPr txBox="1"/>
          <p:nvPr/>
        </p:nvSpPr>
        <p:spPr>
          <a:xfrm>
            <a:off x="7839976" y="1665125"/>
            <a:ext cx="3787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472" name="Google Shape;472;p43"/>
          <p:cNvSpPr txBox="1"/>
          <p:nvPr/>
        </p:nvSpPr>
        <p:spPr>
          <a:xfrm>
            <a:off x="2504550" y="1423450"/>
            <a:ext cx="8820000" cy="1101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800">
                <a:solidFill>
                  <a:schemeClr val="dk2"/>
                </a:solidFill>
                <a:latin typeface="Gill Sans"/>
                <a:ea typeface="Gill Sans"/>
                <a:cs typeface="Gill Sans"/>
                <a:sym typeface="Gill Sans"/>
              </a:rPr>
              <a:t>No es justo que aquella persona que tiene algún tipo de deuda se beneficie de un viaje </a:t>
            </a:r>
            <a:r>
              <a:rPr lang="es-ES" sz="1800">
                <a:solidFill>
                  <a:schemeClr val="dk2"/>
                </a:solidFill>
                <a:latin typeface="Gill Sans"/>
                <a:ea typeface="Gill Sans"/>
                <a:cs typeface="Gill Sans"/>
                <a:sym typeface="Gill Sans"/>
              </a:rPr>
              <a:t>subvencionado</a:t>
            </a:r>
            <a:r>
              <a:rPr lang="es-ES" sz="1800">
                <a:solidFill>
                  <a:schemeClr val="dk2"/>
                </a:solidFill>
                <a:latin typeface="Gill Sans"/>
                <a:ea typeface="Gill Sans"/>
                <a:cs typeface="Gill Sans"/>
                <a:sym typeface="Gill Sans"/>
              </a:rPr>
              <a:t> por el estado en la misma medida que una persona que tiene sus cuentas saneadas. Es por ello que se castiga fuertemente a este tipo de personas.</a:t>
            </a:r>
            <a:endParaRPr sz="1800">
              <a:solidFill>
                <a:schemeClr val="dk2"/>
              </a:solidFill>
              <a:latin typeface="Gill Sans"/>
              <a:ea typeface="Gill Sans"/>
              <a:cs typeface="Gill Sans"/>
              <a:sym typeface="Gill Sans"/>
            </a:endParaRPr>
          </a:p>
        </p:txBody>
      </p:sp>
      <p:sp>
        <p:nvSpPr>
          <p:cNvPr id="473" name="Google Shape;473;p43"/>
          <p:cNvSpPr txBox="1"/>
          <p:nvPr>
            <p:ph idx="11" type="ftr"/>
          </p:nvPr>
        </p:nvSpPr>
        <p:spPr>
          <a:xfrm>
            <a:off x="989823" y="6258077"/>
            <a:ext cx="11029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REDHORN JOURNEYS</a:t>
            </a:r>
            <a:endParaRPr/>
          </a:p>
        </p:txBody>
      </p:sp>
      <p:pic>
        <p:nvPicPr>
          <p:cNvPr descr="Un dibujo de un personaje de caricatura&#10;&#10;Descripción generada automáticamente con confianza media" id="474" name="Google Shape;474;p43"/>
          <p:cNvPicPr preferRelativeResize="0"/>
          <p:nvPr/>
        </p:nvPicPr>
        <p:blipFill rotWithShape="1">
          <a:blip r:embed="rId3">
            <a:alphaModFix amt="50000"/>
          </a:blip>
          <a:srcRect b="0" l="0" r="0" t="0"/>
          <a:stretch/>
        </p:blipFill>
        <p:spPr>
          <a:xfrm>
            <a:off x="316000" y="5901850"/>
            <a:ext cx="886874" cy="886850"/>
          </a:xfrm>
          <a:prstGeom prst="rect">
            <a:avLst/>
          </a:prstGeom>
          <a:noFill/>
          <a:ln>
            <a:noFill/>
          </a:ln>
        </p:spPr>
      </p:pic>
      <p:pic>
        <p:nvPicPr>
          <p:cNvPr id="475" name="Google Shape;475;p43"/>
          <p:cNvPicPr preferRelativeResize="0"/>
          <p:nvPr/>
        </p:nvPicPr>
        <p:blipFill>
          <a:blip r:embed="rId4">
            <a:alphaModFix/>
          </a:blip>
          <a:stretch>
            <a:fillRect/>
          </a:stretch>
        </p:blipFill>
        <p:spPr>
          <a:xfrm>
            <a:off x="1678150" y="3705525"/>
            <a:ext cx="3918174" cy="2672749"/>
          </a:xfrm>
          <a:prstGeom prst="rect">
            <a:avLst/>
          </a:prstGeom>
          <a:noFill/>
          <a:ln>
            <a:noFill/>
          </a:ln>
        </p:spPr>
      </p:pic>
      <p:sp>
        <p:nvSpPr>
          <p:cNvPr id="476" name="Google Shape;476;p43"/>
          <p:cNvSpPr txBox="1"/>
          <p:nvPr/>
        </p:nvSpPr>
        <p:spPr>
          <a:xfrm>
            <a:off x="9956300" y="4817650"/>
            <a:ext cx="10977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800">
                <a:solidFill>
                  <a:schemeClr val="accent3"/>
                </a:solidFill>
                <a:latin typeface="Gill Sans"/>
                <a:ea typeface="Gill Sans"/>
                <a:cs typeface="Gill Sans"/>
                <a:sym typeface="Gill Sans"/>
              </a:rPr>
              <a:t>1,03%</a:t>
            </a:r>
            <a:endParaRPr sz="1800">
              <a:solidFill>
                <a:schemeClr val="accent3"/>
              </a:solidFill>
              <a:latin typeface="Gill Sans"/>
              <a:ea typeface="Gill Sans"/>
              <a:cs typeface="Gill Sans"/>
              <a:sym typeface="Gill Sans"/>
            </a:endParaRPr>
          </a:p>
        </p:txBody>
      </p:sp>
      <p:pic>
        <p:nvPicPr>
          <p:cNvPr id="477" name="Google Shape;477;p43"/>
          <p:cNvPicPr preferRelativeResize="0"/>
          <p:nvPr/>
        </p:nvPicPr>
        <p:blipFill>
          <a:blip r:embed="rId5">
            <a:alphaModFix/>
          </a:blip>
          <a:stretch>
            <a:fillRect/>
          </a:stretch>
        </p:blipFill>
        <p:spPr>
          <a:xfrm>
            <a:off x="6385450" y="3308042"/>
            <a:ext cx="3787500" cy="3467708"/>
          </a:xfrm>
          <a:prstGeom prst="rect">
            <a:avLst/>
          </a:prstGeom>
          <a:noFill/>
          <a:ln>
            <a:noFill/>
          </a:ln>
        </p:spPr>
      </p:pic>
      <p:sp>
        <p:nvSpPr>
          <p:cNvPr id="478" name="Google Shape;478;p43"/>
          <p:cNvSpPr txBox="1"/>
          <p:nvPr/>
        </p:nvSpPr>
        <p:spPr>
          <a:xfrm>
            <a:off x="7533129" y="4598500"/>
            <a:ext cx="1210800" cy="88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sz="1700">
                <a:solidFill>
                  <a:schemeClr val="lt1"/>
                </a:solidFill>
                <a:latin typeface="Gill Sans"/>
                <a:ea typeface="Gill Sans"/>
                <a:cs typeface="Gill Sans"/>
                <a:sym typeface="Gill Sans"/>
              </a:rPr>
              <a:t>False</a:t>
            </a:r>
            <a:endParaRPr sz="1700">
              <a:solidFill>
                <a:schemeClr val="lt1"/>
              </a:solidFill>
              <a:latin typeface="Gill Sans"/>
              <a:ea typeface="Gill Sans"/>
              <a:cs typeface="Gill Sans"/>
              <a:sym typeface="Gill Sans"/>
            </a:endParaRPr>
          </a:p>
          <a:p>
            <a:pPr indent="0" lvl="0" marL="0" rtl="0" algn="ctr">
              <a:spcBef>
                <a:spcPts val="0"/>
              </a:spcBef>
              <a:spcAft>
                <a:spcPts val="0"/>
              </a:spcAft>
              <a:buNone/>
            </a:pPr>
            <a:r>
              <a:rPr lang="es-ES" sz="1700">
                <a:solidFill>
                  <a:schemeClr val="lt1"/>
                </a:solidFill>
                <a:latin typeface="Gill Sans"/>
                <a:ea typeface="Gill Sans"/>
                <a:cs typeface="Gill Sans"/>
                <a:sym typeface="Gill Sans"/>
              </a:rPr>
              <a:t>98,97%</a:t>
            </a:r>
            <a:endParaRPr sz="1700">
              <a:solidFill>
                <a:schemeClr val="lt1"/>
              </a:solidFill>
              <a:latin typeface="Gill Sans"/>
              <a:ea typeface="Gill Sans"/>
              <a:cs typeface="Gill Sans"/>
              <a:sym typeface="Gill Sans"/>
            </a:endParaRPr>
          </a:p>
        </p:txBody>
      </p:sp>
      <p:sp>
        <p:nvSpPr>
          <p:cNvPr id="479" name="Google Shape;479;p43"/>
          <p:cNvSpPr txBox="1"/>
          <p:nvPr/>
        </p:nvSpPr>
        <p:spPr>
          <a:xfrm>
            <a:off x="9524800" y="4697050"/>
            <a:ext cx="8868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sz="1200">
                <a:solidFill>
                  <a:schemeClr val="lt1"/>
                </a:solidFill>
                <a:latin typeface="Gill Sans"/>
                <a:ea typeface="Gill Sans"/>
                <a:cs typeface="Gill Sans"/>
                <a:sym typeface="Gill Sans"/>
              </a:rPr>
              <a:t>True</a:t>
            </a:r>
            <a:endParaRPr sz="1200">
              <a:solidFill>
                <a:schemeClr val="lt1"/>
              </a:solidFill>
              <a:latin typeface="Gill Sans"/>
              <a:ea typeface="Gill Sans"/>
              <a:cs typeface="Gill Sans"/>
              <a:sym typeface="Gill Sans"/>
            </a:endParaRPr>
          </a:p>
        </p:txBody>
      </p:sp>
      <p:sp>
        <p:nvSpPr>
          <p:cNvPr id="480" name="Google Shape;480;p43"/>
          <p:cNvSpPr txBox="1"/>
          <p:nvPr/>
        </p:nvSpPr>
        <p:spPr>
          <a:xfrm>
            <a:off x="135000" y="3880425"/>
            <a:ext cx="20400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solidFill>
                  <a:schemeClr val="accent1"/>
                </a:solidFill>
                <a:latin typeface="Gill Sans"/>
                <a:ea typeface="Gill Sans"/>
                <a:cs typeface="Gill Sans"/>
                <a:sym typeface="Gill Sans"/>
              </a:rPr>
              <a:t>JUBILADOS</a:t>
            </a:r>
            <a:endParaRPr b="1" sz="1800">
              <a:solidFill>
                <a:schemeClr val="accent1"/>
              </a:solidFill>
              <a:latin typeface="Gill Sans"/>
              <a:ea typeface="Gill Sans"/>
              <a:cs typeface="Gill Sans"/>
              <a:sym typeface="Gill Sans"/>
            </a:endParaRPr>
          </a:p>
        </p:txBody>
      </p:sp>
      <p:sp>
        <p:nvSpPr>
          <p:cNvPr id="481" name="Google Shape;481;p43"/>
          <p:cNvSpPr txBox="1"/>
          <p:nvPr/>
        </p:nvSpPr>
        <p:spPr>
          <a:xfrm>
            <a:off x="9524800" y="3700325"/>
            <a:ext cx="22701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solidFill>
                  <a:schemeClr val="accent1"/>
                </a:solidFill>
                <a:latin typeface="Gill Sans"/>
                <a:ea typeface="Gill Sans"/>
                <a:cs typeface="Gill Sans"/>
                <a:sym typeface="Gill Sans"/>
              </a:rPr>
              <a:t>PARTICIPANTES</a:t>
            </a:r>
            <a:endParaRPr b="1" sz="1800">
              <a:solidFill>
                <a:schemeClr val="accent1"/>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4"/>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12. DISCAPACIDAD</a:t>
            </a:r>
            <a:endParaRPr/>
          </a:p>
        </p:txBody>
      </p:sp>
      <p:sp>
        <p:nvSpPr>
          <p:cNvPr id="488" name="Google Shape;488;p44"/>
          <p:cNvSpPr/>
          <p:nvPr/>
        </p:nvSpPr>
        <p:spPr>
          <a:xfrm>
            <a:off x="7346588" y="1442475"/>
            <a:ext cx="2976600" cy="13164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s-ES">
                <a:solidFill>
                  <a:schemeClr val="dk1"/>
                </a:solidFill>
              </a:rPr>
              <a:t>+ 0.5 Puntos → </a:t>
            </a:r>
            <a:r>
              <a:rPr lang="es-ES">
                <a:solidFill>
                  <a:schemeClr val="dk1"/>
                </a:solidFill>
              </a:rPr>
              <a:t>Grado 1</a:t>
            </a:r>
            <a:endParaRPr>
              <a:solidFill>
                <a:schemeClr val="dk1"/>
              </a:solidFill>
            </a:endParaRPr>
          </a:p>
          <a:p>
            <a:pPr indent="0" lvl="0" marL="0" rtl="0" algn="ctr">
              <a:spcBef>
                <a:spcPts val="0"/>
              </a:spcBef>
              <a:spcAft>
                <a:spcPts val="0"/>
              </a:spcAft>
              <a:buClr>
                <a:schemeClr val="dk1"/>
              </a:buClr>
              <a:buSzPts val="1100"/>
              <a:buFont typeface="Arial"/>
              <a:buNone/>
            </a:pPr>
            <a:r>
              <a:rPr b="1" lang="es-ES">
                <a:solidFill>
                  <a:schemeClr val="dk1"/>
                </a:solidFill>
              </a:rPr>
              <a:t>+ 1.25 Puntos</a:t>
            </a:r>
            <a:r>
              <a:rPr lang="es-ES">
                <a:solidFill>
                  <a:schemeClr val="dk1"/>
                </a:solidFill>
              </a:rPr>
              <a:t> → Grado 2</a:t>
            </a:r>
            <a:endParaRPr>
              <a:solidFill>
                <a:schemeClr val="dk1"/>
              </a:solidFill>
            </a:endParaRPr>
          </a:p>
          <a:p>
            <a:pPr indent="0" lvl="0" marL="0" rtl="0" algn="ctr">
              <a:spcBef>
                <a:spcPts val="0"/>
              </a:spcBef>
              <a:spcAft>
                <a:spcPts val="0"/>
              </a:spcAft>
              <a:buClr>
                <a:schemeClr val="dk1"/>
              </a:buClr>
              <a:buSzPts val="1100"/>
              <a:buFont typeface="Arial"/>
              <a:buNone/>
            </a:pPr>
            <a:r>
              <a:rPr b="1" lang="es-ES">
                <a:solidFill>
                  <a:schemeClr val="dk1"/>
                </a:solidFill>
              </a:rPr>
              <a:t>+ 2 Puntos</a:t>
            </a:r>
            <a:r>
              <a:rPr lang="es-ES">
                <a:solidFill>
                  <a:schemeClr val="dk1"/>
                </a:solidFill>
              </a:rPr>
              <a:t> → Grado 3</a:t>
            </a:r>
            <a:endParaRPr>
              <a:solidFill>
                <a:schemeClr val="dk1"/>
              </a:solidFill>
            </a:endParaRPr>
          </a:p>
          <a:p>
            <a:pPr indent="0" lvl="0" marL="0" rtl="0" algn="ctr">
              <a:spcBef>
                <a:spcPts val="0"/>
              </a:spcBef>
              <a:spcAft>
                <a:spcPts val="0"/>
              </a:spcAft>
              <a:buClr>
                <a:schemeClr val="dk1"/>
              </a:buClr>
              <a:buSzPts val="1100"/>
              <a:buFont typeface="Arial"/>
              <a:buNone/>
            </a:pPr>
            <a:r>
              <a:rPr b="1" lang="es-ES">
                <a:solidFill>
                  <a:schemeClr val="accent3"/>
                </a:solidFill>
              </a:rPr>
              <a:t>– 1000 Puntos</a:t>
            </a:r>
            <a:r>
              <a:rPr lang="es-ES">
                <a:solidFill>
                  <a:schemeClr val="accent3"/>
                </a:solidFill>
              </a:rPr>
              <a:t> </a:t>
            </a:r>
            <a:r>
              <a:rPr lang="es-ES">
                <a:solidFill>
                  <a:schemeClr val="dk1"/>
                </a:solidFill>
              </a:rPr>
              <a:t>→ Grado 4</a:t>
            </a:r>
            <a:endParaRPr>
              <a:solidFill>
                <a:schemeClr val="dk1"/>
              </a:solidFill>
            </a:endParaRPr>
          </a:p>
          <a:p>
            <a:pPr indent="0" lvl="0" marL="0" rtl="0" algn="ctr">
              <a:spcBef>
                <a:spcPts val="0"/>
              </a:spcBef>
              <a:spcAft>
                <a:spcPts val="0"/>
              </a:spcAft>
              <a:buClr>
                <a:schemeClr val="dk1"/>
              </a:buClr>
              <a:buSzPts val="1100"/>
              <a:buFont typeface="Arial"/>
              <a:buNone/>
            </a:pPr>
            <a:r>
              <a:rPr b="1" lang="es-ES">
                <a:solidFill>
                  <a:schemeClr val="accent3"/>
                </a:solidFill>
              </a:rPr>
              <a:t>– 1000 Puntos</a:t>
            </a:r>
            <a:r>
              <a:rPr lang="es-ES">
                <a:solidFill>
                  <a:schemeClr val="accent3"/>
                </a:solidFill>
              </a:rPr>
              <a:t> </a:t>
            </a:r>
            <a:r>
              <a:rPr lang="es-ES">
                <a:solidFill>
                  <a:schemeClr val="dk1"/>
                </a:solidFill>
              </a:rPr>
              <a:t>→ Grado 5</a:t>
            </a:r>
            <a:endParaRPr b="1"/>
          </a:p>
        </p:txBody>
      </p:sp>
      <p:sp>
        <p:nvSpPr>
          <p:cNvPr id="489" name="Google Shape;489;p44"/>
          <p:cNvSpPr txBox="1"/>
          <p:nvPr/>
        </p:nvSpPr>
        <p:spPr>
          <a:xfrm>
            <a:off x="4391551" y="1355025"/>
            <a:ext cx="3787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490" name="Google Shape;490;p44"/>
          <p:cNvSpPr txBox="1"/>
          <p:nvPr/>
        </p:nvSpPr>
        <p:spPr>
          <a:xfrm>
            <a:off x="6689350" y="4739025"/>
            <a:ext cx="3997200" cy="174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800">
                <a:solidFill>
                  <a:schemeClr val="dk2"/>
                </a:solidFill>
                <a:latin typeface="Gill Sans"/>
                <a:ea typeface="Gill Sans"/>
                <a:cs typeface="Gill Sans"/>
                <a:sym typeface="Gill Sans"/>
              </a:rPr>
              <a:t>…</a:t>
            </a:r>
            <a:endParaRPr sz="1800">
              <a:solidFill>
                <a:schemeClr val="dk2"/>
              </a:solidFill>
              <a:latin typeface="Gill Sans"/>
              <a:ea typeface="Gill Sans"/>
              <a:cs typeface="Gill Sans"/>
              <a:sym typeface="Gill Sans"/>
            </a:endParaRPr>
          </a:p>
        </p:txBody>
      </p:sp>
      <p:pic>
        <p:nvPicPr>
          <p:cNvPr id="491" name="Google Shape;491;p44"/>
          <p:cNvPicPr preferRelativeResize="0"/>
          <p:nvPr/>
        </p:nvPicPr>
        <p:blipFill>
          <a:blip r:embed="rId3">
            <a:alphaModFix/>
          </a:blip>
          <a:stretch>
            <a:fillRect/>
          </a:stretch>
        </p:blipFill>
        <p:spPr>
          <a:xfrm>
            <a:off x="815775" y="1460200"/>
            <a:ext cx="2229413" cy="4876374"/>
          </a:xfrm>
          <a:prstGeom prst="rect">
            <a:avLst/>
          </a:prstGeom>
          <a:noFill/>
          <a:ln>
            <a:noFill/>
          </a:ln>
        </p:spPr>
      </p:pic>
      <p:pic>
        <p:nvPicPr>
          <p:cNvPr id="492" name="Google Shape;492;p44"/>
          <p:cNvPicPr preferRelativeResize="0"/>
          <p:nvPr/>
        </p:nvPicPr>
        <p:blipFill>
          <a:blip r:embed="rId4">
            <a:alphaModFix/>
          </a:blip>
          <a:stretch>
            <a:fillRect/>
          </a:stretch>
        </p:blipFill>
        <p:spPr>
          <a:xfrm>
            <a:off x="3419550" y="1724350"/>
            <a:ext cx="2096949" cy="4662623"/>
          </a:xfrm>
          <a:prstGeom prst="rect">
            <a:avLst/>
          </a:prstGeom>
          <a:noFill/>
          <a:ln>
            <a:noFill/>
          </a:ln>
        </p:spPr>
      </p:pic>
      <p:pic>
        <p:nvPicPr>
          <p:cNvPr descr="Un dibujo de un personaje de caricatura&#10;&#10;Descripción generada automáticamente con confianza media" id="493" name="Google Shape;493;p44"/>
          <p:cNvPicPr preferRelativeResize="0"/>
          <p:nvPr/>
        </p:nvPicPr>
        <p:blipFill rotWithShape="1">
          <a:blip r:embed="rId5">
            <a:alphaModFix amt="50000"/>
          </a:blip>
          <a:srcRect b="0" l="0" r="0" t="0"/>
          <a:stretch/>
        </p:blipFill>
        <p:spPr>
          <a:xfrm>
            <a:off x="189725" y="5892125"/>
            <a:ext cx="886874" cy="886850"/>
          </a:xfrm>
          <a:prstGeom prst="rect">
            <a:avLst/>
          </a:prstGeom>
          <a:noFill/>
          <a:ln>
            <a:noFill/>
          </a:ln>
        </p:spPr>
      </p:pic>
      <p:grpSp>
        <p:nvGrpSpPr>
          <p:cNvPr id="494" name="Google Shape;494;p44"/>
          <p:cNvGrpSpPr/>
          <p:nvPr/>
        </p:nvGrpSpPr>
        <p:grpSpPr>
          <a:xfrm>
            <a:off x="6490717" y="2917575"/>
            <a:ext cx="4688343" cy="3760808"/>
            <a:chOff x="6014085" y="3508"/>
            <a:chExt cx="5473200" cy="3051366"/>
          </a:xfrm>
        </p:grpSpPr>
        <p:sp>
          <p:nvSpPr>
            <p:cNvPr id="495" name="Google Shape;495;p44"/>
            <p:cNvSpPr/>
            <p:nvPr/>
          </p:nvSpPr>
          <p:spPr>
            <a:xfrm>
              <a:off x="6014085" y="700174"/>
              <a:ext cx="5473200" cy="2354700"/>
            </a:xfrm>
            <a:prstGeom prst="round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ill Sans"/>
                <a:ea typeface="Gill Sans"/>
                <a:cs typeface="Gill Sans"/>
                <a:sym typeface="Gill Sans"/>
              </a:endParaRPr>
            </a:p>
          </p:txBody>
        </p:sp>
        <p:sp>
          <p:nvSpPr>
            <p:cNvPr id="496" name="Google Shape;496;p44"/>
            <p:cNvSpPr/>
            <p:nvPr/>
          </p:nvSpPr>
          <p:spPr>
            <a:xfrm>
              <a:off x="7584894" y="3508"/>
              <a:ext cx="2331600" cy="10335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497" name="Google Shape;497;p44"/>
          <p:cNvSpPr/>
          <p:nvPr/>
        </p:nvSpPr>
        <p:spPr>
          <a:xfrm rot="-5400000">
            <a:off x="-1054175" y="3772538"/>
            <a:ext cx="3050400" cy="251700"/>
          </a:xfrm>
          <a:prstGeom prst="ellipse">
            <a:avLst/>
          </a:prstGeom>
          <a:solidFill>
            <a:schemeClr val="accent2"/>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lt1"/>
                </a:solidFill>
                <a:latin typeface="Gill Sans"/>
                <a:ea typeface="Gill Sans"/>
                <a:cs typeface="Gill Sans"/>
                <a:sym typeface="Gill Sans"/>
              </a:rPr>
              <a:t>JUBILADOS</a:t>
            </a:r>
            <a:endParaRPr sz="900"/>
          </a:p>
        </p:txBody>
      </p:sp>
      <p:sp>
        <p:nvSpPr>
          <p:cNvPr id="498" name="Google Shape;498;p44"/>
          <p:cNvSpPr/>
          <p:nvPr/>
        </p:nvSpPr>
        <p:spPr>
          <a:xfrm rot="-5400000">
            <a:off x="1589600" y="3822038"/>
            <a:ext cx="3057600" cy="251700"/>
          </a:xfrm>
          <a:prstGeom prst="ellipse">
            <a:avLst/>
          </a:prstGeom>
          <a:solidFill>
            <a:schemeClr val="accent2"/>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300">
                <a:solidFill>
                  <a:schemeClr val="lt1"/>
                </a:solidFill>
                <a:latin typeface="Gill Sans"/>
                <a:ea typeface="Gill Sans"/>
                <a:cs typeface="Gill Sans"/>
                <a:sym typeface="Gill Sans"/>
              </a:rPr>
              <a:t>PARTICIPANTES</a:t>
            </a:r>
            <a:endParaRPr sz="900"/>
          </a:p>
        </p:txBody>
      </p:sp>
      <p:sp>
        <p:nvSpPr>
          <p:cNvPr id="499" name="Google Shape;499;p44"/>
          <p:cNvSpPr txBox="1"/>
          <p:nvPr/>
        </p:nvSpPr>
        <p:spPr>
          <a:xfrm>
            <a:off x="6689350" y="4172250"/>
            <a:ext cx="4489800" cy="225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700">
                <a:solidFill>
                  <a:schemeClr val="dk2"/>
                </a:solidFill>
                <a:latin typeface="Gill Sans"/>
                <a:ea typeface="Gill Sans"/>
                <a:cs typeface="Gill Sans"/>
                <a:sym typeface="Gill Sans"/>
              </a:rPr>
              <a:t>Aquellas personas que tengan algún tipo de discapacidad tienen una mayor oportunidad de ir a los viajes. Dándoles un beneficio justo debido a las dificultades que tienen que pasar en el día a día.</a:t>
            </a:r>
            <a:endParaRPr sz="1700">
              <a:solidFill>
                <a:schemeClr val="dk2"/>
              </a:solidFill>
              <a:latin typeface="Gill Sans"/>
              <a:ea typeface="Gill Sans"/>
              <a:cs typeface="Gill Sans"/>
              <a:sym typeface="Gill Sans"/>
            </a:endParaRPr>
          </a:p>
          <a:p>
            <a:pPr indent="0" lvl="0" marL="0" rtl="0" algn="just">
              <a:spcBef>
                <a:spcPts val="0"/>
              </a:spcBef>
              <a:spcAft>
                <a:spcPts val="0"/>
              </a:spcAft>
              <a:buNone/>
            </a:pPr>
            <a:r>
              <a:t/>
            </a:r>
            <a:endParaRPr sz="800">
              <a:solidFill>
                <a:schemeClr val="dk2"/>
              </a:solidFill>
              <a:latin typeface="Gill Sans"/>
              <a:ea typeface="Gill Sans"/>
              <a:cs typeface="Gill Sans"/>
              <a:sym typeface="Gill Sans"/>
            </a:endParaRPr>
          </a:p>
          <a:p>
            <a:pPr indent="0" lvl="0" marL="0" rtl="0" algn="just">
              <a:spcBef>
                <a:spcPts val="0"/>
              </a:spcBef>
              <a:spcAft>
                <a:spcPts val="0"/>
              </a:spcAft>
              <a:buNone/>
            </a:pPr>
            <a:r>
              <a:rPr lang="es-ES" sz="1700">
                <a:solidFill>
                  <a:schemeClr val="dk2"/>
                </a:solidFill>
                <a:latin typeface="Gill Sans"/>
                <a:ea typeface="Gill Sans"/>
                <a:cs typeface="Gill Sans"/>
                <a:sym typeface="Gill Sans"/>
              </a:rPr>
              <a:t>Esto es así hasta cierto grado de discapacidad, ya que no se dispone de los recursos necesarios para personas plenamente dependientes.</a:t>
            </a:r>
            <a:endParaRPr sz="1700">
              <a:solidFill>
                <a:schemeClr val="dk2"/>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5"/>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13. PREFERENCIA DE VIAJE</a:t>
            </a:r>
            <a:endParaRPr/>
          </a:p>
        </p:txBody>
      </p:sp>
      <p:sp>
        <p:nvSpPr>
          <p:cNvPr id="506" name="Google Shape;506;p45"/>
          <p:cNvSpPr/>
          <p:nvPr/>
        </p:nvSpPr>
        <p:spPr>
          <a:xfrm>
            <a:off x="474975" y="1665123"/>
            <a:ext cx="4571700" cy="15798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s-ES">
                <a:solidFill>
                  <a:schemeClr val="dk1"/>
                </a:solidFill>
              </a:rPr>
              <a:t>+ 5 </a:t>
            </a:r>
            <a:r>
              <a:rPr b="1" lang="es-ES"/>
              <a:t>Puntos → </a:t>
            </a:r>
            <a:r>
              <a:rPr lang="es-ES"/>
              <a:t>Primera opción</a:t>
            </a:r>
            <a:endParaRPr/>
          </a:p>
          <a:p>
            <a:pPr indent="0" lvl="0" marL="0" rtl="0" algn="ctr">
              <a:lnSpc>
                <a:spcPct val="115000"/>
              </a:lnSpc>
              <a:spcBef>
                <a:spcPts val="0"/>
              </a:spcBef>
              <a:spcAft>
                <a:spcPts val="0"/>
              </a:spcAft>
              <a:buClr>
                <a:schemeClr val="dk1"/>
              </a:buClr>
              <a:buSzPts val="1100"/>
              <a:buFont typeface="Arial"/>
              <a:buNone/>
            </a:pPr>
            <a:r>
              <a:rPr b="1" lang="es-ES"/>
              <a:t>  </a:t>
            </a:r>
            <a:r>
              <a:rPr b="1" lang="es-ES">
                <a:solidFill>
                  <a:schemeClr val="dk1"/>
                </a:solidFill>
              </a:rPr>
              <a:t>+ 2.5 Puntos</a:t>
            </a:r>
            <a:r>
              <a:rPr lang="es-ES"/>
              <a:t> → Segunda opción</a:t>
            </a:r>
            <a:endParaRPr/>
          </a:p>
          <a:p>
            <a:pPr indent="0" lvl="0" marL="0" rtl="0" algn="ctr">
              <a:lnSpc>
                <a:spcPct val="115000"/>
              </a:lnSpc>
              <a:spcBef>
                <a:spcPts val="0"/>
              </a:spcBef>
              <a:spcAft>
                <a:spcPts val="0"/>
              </a:spcAft>
              <a:buClr>
                <a:schemeClr val="dk1"/>
              </a:buClr>
              <a:buSzPts val="1100"/>
              <a:buFont typeface="Arial"/>
              <a:buNone/>
            </a:pPr>
            <a:r>
              <a:rPr lang="es-ES"/>
              <a:t>    </a:t>
            </a:r>
            <a:r>
              <a:rPr b="1" lang="es-ES">
                <a:solidFill>
                  <a:schemeClr val="dk1"/>
                </a:solidFill>
              </a:rPr>
              <a:t>+ 1.5 Puntos</a:t>
            </a:r>
            <a:r>
              <a:rPr lang="es-ES"/>
              <a:t> → Tercera opción</a:t>
            </a:r>
            <a:endParaRPr/>
          </a:p>
        </p:txBody>
      </p:sp>
      <p:grpSp>
        <p:nvGrpSpPr>
          <p:cNvPr id="507" name="Google Shape;507;p45"/>
          <p:cNvGrpSpPr/>
          <p:nvPr/>
        </p:nvGrpSpPr>
        <p:grpSpPr>
          <a:xfrm>
            <a:off x="5480113" y="1546100"/>
            <a:ext cx="6148093" cy="1858628"/>
            <a:chOff x="5660256" y="1527938"/>
            <a:chExt cx="6554470" cy="1425000"/>
          </a:xfrm>
        </p:grpSpPr>
        <p:sp>
          <p:nvSpPr>
            <p:cNvPr id="508" name="Google Shape;508;p45"/>
            <p:cNvSpPr/>
            <p:nvPr/>
          </p:nvSpPr>
          <p:spPr>
            <a:xfrm>
              <a:off x="6741526" y="1527938"/>
              <a:ext cx="5473200" cy="14250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509" name="Google Shape;509;p45"/>
            <p:cNvSpPr/>
            <p:nvPr/>
          </p:nvSpPr>
          <p:spPr>
            <a:xfrm>
              <a:off x="5660256" y="1527939"/>
              <a:ext cx="2050500" cy="14250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510" name="Google Shape;510;p45"/>
          <p:cNvSpPr txBox="1"/>
          <p:nvPr/>
        </p:nvSpPr>
        <p:spPr>
          <a:xfrm>
            <a:off x="7839976" y="1665125"/>
            <a:ext cx="3787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511" name="Google Shape;511;p45"/>
          <p:cNvSpPr txBox="1"/>
          <p:nvPr/>
        </p:nvSpPr>
        <p:spPr>
          <a:xfrm>
            <a:off x="7418225" y="1582475"/>
            <a:ext cx="4139700" cy="174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700">
                <a:solidFill>
                  <a:schemeClr val="dk2"/>
                </a:solidFill>
                <a:latin typeface="Gill Sans"/>
                <a:ea typeface="Gill Sans"/>
                <a:cs typeface="Gill Sans"/>
                <a:sym typeface="Gill Sans"/>
              </a:rPr>
              <a:t>Buscamos que los jubilados que quieran ir a un viaje concreto se les ofrezca esa ayuda y favoritismo a la hora de entrar entre los participantes del mismo. Dándoles más puntos en aquellos viajes que hayan elegido como primeras opciones de destino.</a:t>
            </a:r>
            <a:endParaRPr sz="1700">
              <a:solidFill>
                <a:schemeClr val="dk2"/>
              </a:solidFill>
              <a:latin typeface="Gill Sans"/>
              <a:ea typeface="Gill Sans"/>
              <a:cs typeface="Gill Sans"/>
              <a:sym typeface="Gill Sans"/>
            </a:endParaRPr>
          </a:p>
        </p:txBody>
      </p:sp>
      <p:pic>
        <p:nvPicPr>
          <p:cNvPr id="512" name="Google Shape;512;p45"/>
          <p:cNvPicPr preferRelativeResize="0"/>
          <p:nvPr/>
        </p:nvPicPr>
        <p:blipFill rotWithShape="1">
          <a:blip r:embed="rId3">
            <a:alphaModFix/>
          </a:blip>
          <a:srcRect b="0" l="0" r="0" t="6777"/>
          <a:stretch/>
        </p:blipFill>
        <p:spPr>
          <a:xfrm>
            <a:off x="2377975" y="3557000"/>
            <a:ext cx="3915000" cy="3132625"/>
          </a:xfrm>
          <a:prstGeom prst="rect">
            <a:avLst/>
          </a:prstGeom>
          <a:noFill/>
          <a:ln>
            <a:noFill/>
          </a:ln>
        </p:spPr>
      </p:pic>
      <p:pic>
        <p:nvPicPr>
          <p:cNvPr id="513" name="Google Shape;513;p45"/>
          <p:cNvPicPr preferRelativeResize="0"/>
          <p:nvPr/>
        </p:nvPicPr>
        <p:blipFill>
          <a:blip r:embed="rId4">
            <a:alphaModFix/>
          </a:blip>
          <a:stretch>
            <a:fillRect/>
          </a:stretch>
        </p:blipFill>
        <p:spPr>
          <a:xfrm>
            <a:off x="6509975" y="4287137"/>
            <a:ext cx="3386851" cy="1533375"/>
          </a:xfrm>
          <a:prstGeom prst="rect">
            <a:avLst/>
          </a:prstGeom>
          <a:noFill/>
          <a:ln>
            <a:noFill/>
          </a:ln>
        </p:spPr>
      </p:pic>
      <p:pic>
        <p:nvPicPr>
          <p:cNvPr descr="Un dibujo de un personaje de caricatura&#10;&#10;Descripción generada automáticamente con confianza media" id="514" name="Google Shape;514;p45"/>
          <p:cNvPicPr preferRelativeResize="0"/>
          <p:nvPr/>
        </p:nvPicPr>
        <p:blipFill rotWithShape="1">
          <a:blip r:embed="rId5">
            <a:alphaModFix amt="50000"/>
          </a:blip>
          <a:srcRect b="0" l="0" r="0" t="0"/>
          <a:stretch/>
        </p:blipFill>
        <p:spPr>
          <a:xfrm>
            <a:off x="316000" y="5901850"/>
            <a:ext cx="886874" cy="886850"/>
          </a:xfrm>
          <a:prstGeom prst="rect">
            <a:avLst/>
          </a:prstGeom>
          <a:noFill/>
          <a:ln>
            <a:noFill/>
          </a:ln>
        </p:spPr>
      </p:pic>
      <p:cxnSp>
        <p:nvCxnSpPr>
          <p:cNvPr id="515" name="Google Shape;515;p45"/>
          <p:cNvCxnSpPr/>
          <p:nvPr/>
        </p:nvCxnSpPr>
        <p:spPr>
          <a:xfrm rot="10800000">
            <a:off x="1559494" y="6528064"/>
            <a:ext cx="8451300" cy="0"/>
          </a:xfrm>
          <a:prstGeom prst="straightConnector1">
            <a:avLst/>
          </a:prstGeom>
          <a:noFill/>
          <a:ln cap="rnd" cmpd="sng" w="12700">
            <a:solidFill>
              <a:schemeClr val="accent2"/>
            </a:solidFill>
            <a:prstDash val="solid"/>
            <a:round/>
            <a:headEnd len="sm" w="sm" type="none"/>
            <a:tailEnd len="sm" w="sm" type="none"/>
          </a:ln>
        </p:spPr>
      </p:cxnSp>
      <p:sp>
        <p:nvSpPr>
          <p:cNvPr id="516" name="Google Shape;516;p45"/>
          <p:cNvSpPr txBox="1"/>
          <p:nvPr/>
        </p:nvSpPr>
        <p:spPr>
          <a:xfrm>
            <a:off x="8557925" y="6366525"/>
            <a:ext cx="3000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ES" sz="900">
                <a:solidFill>
                  <a:schemeClr val="accent2"/>
                </a:solidFill>
                <a:latin typeface="Gill Sans"/>
                <a:ea typeface="Gill Sans"/>
                <a:cs typeface="Gill Sans"/>
                <a:sym typeface="Gill Sans"/>
              </a:rPr>
              <a:t>REDHORN JOURNEYS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6"/>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13. PREFERENCIA DE VIAJE</a:t>
            </a:r>
            <a:endParaRPr/>
          </a:p>
        </p:txBody>
      </p:sp>
      <p:sp>
        <p:nvSpPr>
          <p:cNvPr id="523" name="Google Shape;523;p46"/>
          <p:cNvSpPr/>
          <p:nvPr/>
        </p:nvSpPr>
        <p:spPr>
          <a:xfrm>
            <a:off x="2671125" y="3016763"/>
            <a:ext cx="6760200" cy="6120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s-ES">
                <a:solidFill>
                  <a:schemeClr val="dk1"/>
                </a:solidFill>
              </a:rPr>
              <a:t>Los jubilados que tengan p</a:t>
            </a:r>
            <a:r>
              <a:rPr b="1" lang="es-ES">
                <a:solidFill>
                  <a:schemeClr val="dk1"/>
                </a:solidFill>
              </a:rPr>
              <a:t>referencia internacional:</a:t>
            </a:r>
            <a:endParaRPr b="1">
              <a:solidFill>
                <a:schemeClr val="dk1"/>
              </a:solidFill>
            </a:endParaRPr>
          </a:p>
          <a:p>
            <a:pPr indent="0" lvl="0" marL="0" rtl="0" algn="ctr">
              <a:spcBef>
                <a:spcPts val="0"/>
              </a:spcBef>
              <a:spcAft>
                <a:spcPts val="0"/>
              </a:spcAft>
              <a:buClr>
                <a:schemeClr val="dk1"/>
              </a:buClr>
              <a:buSzPts val="1100"/>
              <a:buFont typeface="Arial"/>
              <a:buNone/>
            </a:pPr>
            <a:r>
              <a:t/>
            </a:r>
            <a:endParaRPr sz="500">
              <a:solidFill>
                <a:schemeClr val="dk1"/>
              </a:solidFill>
            </a:endParaRPr>
          </a:p>
          <a:p>
            <a:pPr indent="0" lvl="0" marL="0" rtl="0" algn="ctr">
              <a:spcBef>
                <a:spcPts val="0"/>
              </a:spcBef>
              <a:spcAft>
                <a:spcPts val="0"/>
              </a:spcAft>
              <a:buClr>
                <a:schemeClr val="dk1"/>
              </a:buClr>
              <a:buSzPts val="1100"/>
              <a:buFont typeface="Arial"/>
              <a:buNone/>
            </a:pPr>
            <a:r>
              <a:rPr b="1" lang="es-ES">
                <a:solidFill>
                  <a:schemeClr val="accent3"/>
                </a:solidFill>
              </a:rPr>
              <a:t>+ 3,75 Puntos</a:t>
            </a:r>
            <a:endParaRPr b="1">
              <a:solidFill>
                <a:schemeClr val="accent3"/>
              </a:solidFill>
            </a:endParaRPr>
          </a:p>
        </p:txBody>
      </p:sp>
      <p:grpSp>
        <p:nvGrpSpPr>
          <p:cNvPr id="524" name="Google Shape;524;p46"/>
          <p:cNvGrpSpPr/>
          <p:nvPr/>
        </p:nvGrpSpPr>
        <p:grpSpPr>
          <a:xfrm>
            <a:off x="736775" y="1459089"/>
            <a:ext cx="10723688" cy="1382361"/>
            <a:chOff x="5468544" y="1527955"/>
            <a:chExt cx="6746155" cy="1285200"/>
          </a:xfrm>
        </p:grpSpPr>
        <p:sp>
          <p:nvSpPr>
            <p:cNvPr id="525" name="Google Shape;525;p46"/>
            <p:cNvSpPr/>
            <p:nvPr/>
          </p:nvSpPr>
          <p:spPr>
            <a:xfrm>
              <a:off x="6046999" y="1527955"/>
              <a:ext cx="6167700" cy="12852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526" name="Google Shape;526;p46"/>
            <p:cNvSpPr/>
            <p:nvPr/>
          </p:nvSpPr>
          <p:spPr>
            <a:xfrm>
              <a:off x="5468544" y="1598008"/>
              <a:ext cx="1014300" cy="11451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500">
                  <a:solidFill>
                    <a:schemeClr val="lt1"/>
                  </a:solidFill>
                  <a:latin typeface="Gill Sans"/>
                  <a:ea typeface="Gill Sans"/>
                  <a:cs typeface="Gill Sans"/>
                  <a:sym typeface="Gill Sans"/>
                </a:rPr>
                <a:t>Justificación:</a:t>
              </a:r>
              <a:endParaRPr sz="1100"/>
            </a:p>
          </p:txBody>
        </p:sp>
      </p:grpSp>
      <p:sp>
        <p:nvSpPr>
          <p:cNvPr id="527" name="Google Shape;527;p46"/>
          <p:cNvSpPr txBox="1"/>
          <p:nvPr/>
        </p:nvSpPr>
        <p:spPr>
          <a:xfrm>
            <a:off x="7839976" y="1665125"/>
            <a:ext cx="3787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528" name="Google Shape;528;p46"/>
          <p:cNvSpPr txBox="1"/>
          <p:nvPr/>
        </p:nvSpPr>
        <p:spPr>
          <a:xfrm>
            <a:off x="2486800" y="1665125"/>
            <a:ext cx="8595000" cy="1134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ES" sz="1800">
                <a:solidFill>
                  <a:schemeClr val="dk2"/>
                </a:solidFill>
                <a:latin typeface="Gill Sans"/>
                <a:ea typeface="Gill Sans"/>
                <a:cs typeface="Gill Sans"/>
                <a:sym typeface="Gill Sans"/>
              </a:rPr>
              <a:t>A los jubilados que quieren entrar en algún tipo de viaje internacional se les ayuda sumando varios puntos que les permite en gran porcentaje alcanzar su objetivo.</a:t>
            </a:r>
            <a:endParaRPr sz="1800">
              <a:solidFill>
                <a:schemeClr val="dk2"/>
              </a:solidFill>
              <a:latin typeface="Gill Sans"/>
              <a:ea typeface="Gill Sans"/>
              <a:cs typeface="Gill Sans"/>
              <a:sym typeface="Gill Sans"/>
            </a:endParaRPr>
          </a:p>
        </p:txBody>
      </p:sp>
      <p:pic>
        <p:nvPicPr>
          <p:cNvPr id="529" name="Google Shape;529;p46"/>
          <p:cNvPicPr preferRelativeResize="0"/>
          <p:nvPr/>
        </p:nvPicPr>
        <p:blipFill>
          <a:blip r:embed="rId3">
            <a:alphaModFix/>
          </a:blip>
          <a:stretch>
            <a:fillRect/>
          </a:stretch>
        </p:blipFill>
        <p:spPr>
          <a:xfrm>
            <a:off x="1413725" y="4410724"/>
            <a:ext cx="2596466" cy="674550"/>
          </a:xfrm>
          <a:prstGeom prst="rect">
            <a:avLst/>
          </a:prstGeom>
          <a:noFill/>
          <a:ln>
            <a:noFill/>
          </a:ln>
        </p:spPr>
      </p:pic>
      <p:pic>
        <p:nvPicPr>
          <p:cNvPr id="530" name="Google Shape;530;p46"/>
          <p:cNvPicPr preferRelativeResize="0"/>
          <p:nvPr/>
        </p:nvPicPr>
        <p:blipFill>
          <a:blip r:embed="rId4">
            <a:alphaModFix/>
          </a:blip>
          <a:stretch>
            <a:fillRect/>
          </a:stretch>
        </p:blipFill>
        <p:spPr>
          <a:xfrm>
            <a:off x="1164025" y="5571175"/>
            <a:ext cx="4507249" cy="674550"/>
          </a:xfrm>
          <a:prstGeom prst="rect">
            <a:avLst/>
          </a:prstGeom>
          <a:noFill/>
          <a:ln>
            <a:noFill/>
          </a:ln>
        </p:spPr>
      </p:pic>
      <p:pic>
        <p:nvPicPr>
          <p:cNvPr id="531" name="Google Shape;531;p46"/>
          <p:cNvPicPr preferRelativeResize="0"/>
          <p:nvPr/>
        </p:nvPicPr>
        <p:blipFill>
          <a:blip r:embed="rId5">
            <a:alphaModFix/>
          </a:blip>
          <a:stretch>
            <a:fillRect/>
          </a:stretch>
        </p:blipFill>
        <p:spPr>
          <a:xfrm>
            <a:off x="6302675" y="3804100"/>
            <a:ext cx="3331849" cy="2815275"/>
          </a:xfrm>
          <a:prstGeom prst="rect">
            <a:avLst/>
          </a:prstGeom>
          <a:noFill/>
          <a:ln>
            <a:noFill/>
          </a:ln>
        </p:spPr>
      </p:pic>
      <p:sp>
        <p:nvSpPr>
          <p:cNvPr id="532" name="Google Shape;532;p46"/>
          <p:cNvSpPr txBox="1"/>
          <p:nvPr/>
        </p:nvSpPr>
        <p:spPr>
          <a:xfrm>
            <a:off x="1222300" y="5143575"/>
            <a:ext cx="27879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chemeClr val="dk2"/>
                </a:solidFill>
                <a:latin typeface="Gill Sans"/>
                <a:ea typeface="Gill Sans"/>
                <a:cs typeface="Gill Sans"/>
                <a:sym typeface="Gill Sans"/>
              </a:rPr>
              <a:t>Preferencia Internacional</a:t>
            </a:r>
            <a:endParaRPr sz="1800">
              <a:solidFill>
                <a:schemeClr val="dk2"/>
              </a:solidFill>
              <a:latin typeface="Gill Sans"/>
              <a:ea typeface="Gill Sans"/>
              <a:cs typeface="Gill Sans"/>
              <a:sym typeface="Gill Sans"/>
            </a:endParaRPr>
          </a:p>
        </p:txBody>
      </p:sp>
      <p:sp>
        <p:nvSpPr>
          <p:cNvPr id="533" name="Google Shape;533;p46"/>
          <p:cNvSpPr txBox="1"/>
          <p:nvPr/>
        </p:nvSpPr>
        <p:spPr>
          <a:xfrm>
            <a:off x="1222300" y="3952375"/>
            <a:ext cx="27879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chemeClr val="dk2"/>
                </a:solidFill>
                <a:latin typeface="Gill Sans"/>
                <a:ea typeface="Gill Sans"/>
                <a:cs typeface="Gill Sans"/>
                <a:sym typeface="Gill Sans"/>
              </a:rPr>
              <a:t>Número de Viajes</a:t>
            </a:r>
            <a:endParaRPr sz="1800">
              <a:solidFill>
                <a:schemeClr val="dk2"/>
              </a:solidFill>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7"/>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14. PARTICIPACIÓN EN UN VOLUNTARIADO</a:t>
            </a:r>
            <a:endParaRPr/>
          </a:p>
        </p:txBody>
      </p:sp>
      <p:sp>
        <p:nvSpPr>
          <p:cNvPr id="540" name="Google Shape;540;p47"/>
          <p:cNvSpPr/>
          <p:nvPr/>
        </p:nvSpPr>
        <p:spPr>
          <a:xfrm>
            <a:off x="474975" y="1665123"/>
            <a:ext cx="4571700" cy="15798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s-ES">
                <a:solidFill>
                  <a:schemeClr val="dk1"/>
                </a:solidFill>
              </a:rPr>
              <a:t>Los </a:t>
            </a:r>
            <a:r>
              <a:rPr b="1" lang="es-ES">
                <a:solidFill>
                  <a:schemeClr val="dk1"/>
                </a:solidFill>
              </a:rPr>
              <a:t>jubilados que</a:t>
            </a:r>
            <a:r>
              <a:rPr b="1" lang="es-ES">
                <a:solidFill>
                  <a:schemeClr val="dk1"/>
                </a:solidFill>
              </a:rPr>
              <a:t> alguna vez han participado en un voluntariado:</a:t>
            </a:r>
            <a:endParaRPr b="1">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b="1" sz="5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s-ES">
                <a:solidFill>
                  <a:schemeClr val="accent5"/>
                </a:solidFill>
              </a:rPr>
              <a:t>+ </a:t>
            </a:r>
            <a:r>
              <a:rPr b="1" lang="es-ES">
                <a:solidFill>
                  <a:schemeClr val="accent5"/>
                </a:solidFill>
              </a:rPr>
              <a:t>2.5 puntos</a:t>
            </a:r>
            <a:endParaRPr b="1">
              <a:solidFill>
                <a:schemeClr val="dk1"/>
              </a:solidFill>
            </a:endParaRPr>
          </a:p>
        </p:txBody>
      </p:sp>
      <p:grpSp>
        <p:nvGrpSpPr>
          <p:cNvPr id="541" name="Google Shape;541;p47"/>
          <p:cNvGrpSpPr/>
          <p:nvPr/>
        </p:nvGrpSpPr>
        <p:grpSpPr>
          <a:xfrm>
            <a:off x="5480113" y="1546100"/>
            <a:ext cx="6148093" cy="1858628"/>
            <a:chOff x="5660256" y="1527938"/>
            <a:chExt cx="6554470" cy="1425000"/>
          </a:xfrm>
        </p:grpSpPr>
        <p:sp>
          <p:nvSpPr>
            <p:cNvPr id="542" name="Google Shape;542;p47"/>
            <p:cNvSpPr/>
            <p:nvPr/>
          </p:nvSpPr>
          <p:spPr>
            <a:xfrm>
              <a:off x="6741526" y="1527938"/>
              <a:ext cx="5473200" cy="14250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543" name="Google Shape;543;p47"/>
            <p:cNvSpPr/>
            <p:nvPr/>
          </p:nvSpPr>
          <p:spPr>
            <a:xfrm>
              <a:off x="5660256" y="1527939"/>
              <a:ext cx="2050500" cy="14250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544" name="Google Shape;544;p47"/>
          <p:cNvSpPr txBox="1"/>
          <p:nvPr/>
        </p:nvSpPr>
        <p:spPr>
          <a:xfrm>
            <a:off x="7839976" y="1665125"/>
            <a:ext cx="3787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545" name="Google Shape;545;p47"/>
          <p:cNvSpPr txBox="1"/>
          <p:nvPr/>
        </p:nvSpPr>
        <p:spPr>
          <a:xfrm>
            <a:off x="7418225" y="1582475"/>
            <a:ext cx="4139700" cy="17451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ES" sz="1700">
                <a:solidFill>
                  <a:schemeClr val="dk2"/>
                </a:solidFill>
                <a:latin typeface="Gill Sans"/>
                <a:ea typeface="Gill Sans"/>
                <a:cs typeface="Gill Sans"/>
                <a:sym typeface="Gill Sans"/>
              </a:rPr>
              <a:t>Es justo reconocer y valorar la participación en actividades de voluntariado al proporcionar puntos adicionales para aumentar las oportunidades de aquellos que han contribuido a la sociedad.</a:t>
            </a:r>
            <a:endParaRPr sz="1700">
              <a:solidFill>
                <a:schemeClr val="dk2"/>
              </a:solidFill>
              <a:latin typeface="Gill Sans"/>
              <a:ea typeface="Gill Sans"/>
              <a:cs typeface="Gill Sans"/>
              <a:sym typeface="Gill Sans"/>
            </a:endParaRPr>
          </a:p>
        </p:txBody>
      </p:sp>
      <p:pic>
        <p:nvPicPr>
          <p:cNvPr descr="Un dibujo de un personaje de caricatura&#10;&#10;Descripción generada automáticamente con confianza media" id="546" name="Google Shape;546;p47"/>
          <p:cNvPicPr preferRelativeResize="0"/>
          <p:nvPr/>
        </p:nvPicPr>
        <p:blipFill rotWithShape="1">
          <a:blip r:embed="rId3">
            <a:alphaModFix amt="50000"/>
          </a:blip>
          <a:srcRect b="0" l="0" r="0" t="0"/>
          <a:stretch/>
        </p:blipFill>
        <p:spPr>
          <a:xfrm>
            <a:off x="316000" y="5901850"/>
            <a:ext cx="886874" cy="886850"/>
          </a:xfrm>
          <a:prstGeom prst="rect">
            <a:avLst/>
          </a:prstGeom>
          <a:noFill/>
          <a:ln>
            <a:noFill/>
          </a:ln>
        </p:spPr>
      </p:pic>
      <p:cxnSp>
        <p:nvCxnSpPr>
          <p:cNvPr id="547" name="Google Shape;547;p47"/>
          <p:cNvCxnSpPr/>
          <p:nvPr/>
        </p:nvCxnSpPr>
        <p:spPr>
          <a:xfrm rot="10800000">
            <a:off x="1559494" y="6528064"/>
            <a:ext cx="8451300" cy="0"/>
          </a:xfrm>
          <a:prstGeom prst="straightConnector1">
            <a:avLst/>
          </a:prstGeom>
          <a:noFill/>
          <a:ln cap="rnd" cmpd="sng" w="12700">
            <a:solidFill>
              <a:schemeClr val="accent2"/>
            </a:solidFill>
            <a:prstDash val="solid"/>
            <a:round/>
            <a:headEnd len="sm" w="sm" type="none"/>
            <a:tailEnd len="sm" w="sm" type="none"/>
          </a:ln>
        </p:spPr>
      </p:cxnSp>
      <p:sp>
        <p:nvSpPr>
          <p:cNvPr id="548" name="Google Shape;548;p47"/>
          <p:cNvSpPr txBox="1"/>
          <p:nvPr/>
        </p:nvSpPr>
        <p:spPr>
          <a:xfrm>
            <a:off x="8557925" y="6366525"/>
            <a:ext cx="3000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ES" sz="900">
                <a:solidFill>
                  <a:schemeClr val="accent2"/>
                </a:solidFill>
                <a:latin typeface="Gill Sans"/>
                <a:ea typeface="Gill Sans"/>
                <a:cs typeface="Gill Sans"/>
                <a:sym typeface="Gill Sans"/>
              </a:rPr>
              <a:t>REDHORN JOURNEYS</a:t>
            </a:r>
            <a:endParaRPr/>
          </a:p>
        </p:txBody>
      </p:sp>
      <p:sp>
        <p:nvSpPr>
          <p:cNvPr id="549" name="Google Shape;549;p47"/>
          <p:cNvSpPr txBox="1"/>
          <p:nvPr/>
        </p:nvSpPr>
        <p:spPr>
          <a:xfrm>
            <a:off x="316003" y="4588400"/>
            <a:ext cx="11502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chemeClr val="dk2"/>
                </a:solidFill>
                <a:latin typeface="Gill Sans"/>
                <a:ea typeface="Gill Sans"/>
                <a:cs typeface="Gill Sans"/>
                <a:sym typeface="Gill Sans"/>
              </a:rPr>
              <a:t>J</a:t>
            </a:r>
            <a:r>
              <a:rPr lang="es-ES" sz="1800">
                <a:solidFill>
                  <a:schemeClr val="dk2"/>
                </a:solidFill>
                <a:latin typeface="Gill Sans"/>
                <a:ea typeface="Gill Sans"/>
                <a:cs typeface="Gill Sans"/>
                <a:sym typeface="Gill Sans"/>
              </a:rPr>
              <a:t>ubilados</a:t>
            </a:r>
            <a:r>
              <a:rPr lang="es-ES" sz="1800">
                <a:solidFill>
                  <a:schemeClr val="dk2"/>
                </a:solidFill>
                <a:latin typeface="Gill Sans"/>
                <a:ea typeface="Gill Sans"/>
                <a:cs typeface="Gill Sans"/>
                <a:sym typeface="Gill Sans"/>
              </a:rPr>
              <a:t>:</a:t>
            </a:r>
            <a:endParaRPr sz="1800">
              <a:solidFill>
                <a:schemeClr val="dk2"/>
              </a:solidFill>
              <a:latin typeface="Gill Sans"/>
              <a:ea typeface="Gill Sans"/>
              <a:cs typeface="Gill Sans"/>
              <a:sym typeface="Gill Sans"/>
            </a:endParaRPr>
          </a:p>
        </p:txBody>
      </p:sp>
      <p:sp>
        <p:nvSpPr>
          <p:cNvPr id="550" name="Google Shape;550;p47"/>
          <p:cNvSpPr txBox="1"/>
          <p:nvPr/>
        </p:nvSpPr>
        <p:spPr>
          <a:xfrm>
            <a:off x="6399823" y="4588400"/>
            <a:ext cx="18861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chemeClr val="dk2"/>
                </a:solidFill>
                <a:latin typeface="Gill Sans"/>
                <a:ea typeface="Gill Sans"/>
                <a:cs typeface="Gill Sans"/>
                <a:sym typeface="Gill Sans"/>
              </a:rPr>
              <a:t>Pa</a:t>
            </a:r>
            <a:r>
              <a:rPr lang="es-ES" sz="1800">
                <a:solidFill>
                  <a:schemeClr val="dk2"/>
                </a:solidFill>
                <a:latin typeface="Gill Sans"/>
                <a:ea typeface="Gill Sans"/>
                <a:cs typeface="Gill Sans"/>
                <a:sym typeface="Gill Sans"/>
              </a:rPr>
              <a:t>rticipantes</a:t>
            </a:r>
            <a:r>
              <a:rPr lang="es-ES" sz="1800">
                <a:solidFill>
                  <a:schemeClr val="dk2"/>
                </a:solidFill>
                <a:latin typeface="Gill Sans"/>
                <a:ea typeface="Gill Sans"/>
                <a:cs typeface="Gill Sans"/>
                <a:sym typeface="Gill Sans"/>
              </a:rPr>
              <a:t>:</a:t>
            </a:r>
            <a:endParaRPr sz="1800">
              <a:solidFill>
                <a:schemeClr val="dk2"/>
              </a:solidFill>
              <a:latin typeface="Gill Sans"/>
              <a:ea typeface="Gill Sans"/>
              <a:cs typeface="Gill Sans"/>
              <a:sym typeface="Gill Sans"/>
            </a:endParaRPr>
          </a:p>
        </p:txBody>
      </p:sp>
      <p:pic>
        <p:nvPicPr>
          <p:cNvPr id="551" name="Google Shape;551;p47"/>
          <p:cNvPicPr preferRelativeResize="0"/>
          <p:nvPr/>
        </p:nvPicPr>
        <p:blipFill rotWithShape="1">
          <a:blip r:embed="rId4">
            <a:alphaModFix/>
          </a:blip>
          <a:srcRect b="8842" l="50369" r="0" t="0"/>
          <a:stretch/>
        </p:blipFill>
        <p:spPr>
          <a:xfrm>
            <a:off x="7869924" y="3820013"/>
            <a:ext cx="3727621" cy="2131225"/>
          </a:xfrm>
          <a:prstGeom prst="rect">
            <a:avLst/>
          </a:prstGeom>
          <a:noFill/>
          <a:ln>
            <a:noFill/>
          </a:ln>
        </p:spPr>
      </p:pic>
      <p:pic>
        <p:nvPicPr>
          <p:cNvPr id="552" name="Google Shape;552;p47"/>
          <p:cNvPicPr preferRelativeResize="0"/>
          <p:nvPr/>
        </p:nvPicPr>
        <p:blipFill rotWithShape="1">
          <a:blip r:embed="rId4">
            <a:alphaModFix/>
          </a:blip>
          <a:srcRect b="8842" l="0" r="49571" t="0"/>
          <a:stretch/>
        </p:blipFill>
        <p:spPr>
          <a:xfrm>
            <a:off x="1259173" y="3820888"/>
            <a:ext cx="3787499" cy="21312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48"/>
          <p:cNvPicPr preferRelativeResize="0"/>
          <p:nvPr/>
        </p:nvPicPr>
        <p:blipFill>
          <a:blip r:embed="rId3">
            <a:alphaModFix/>
          </a:blip>
          <a:stretch>
            <a:fillRect/>
          </a:stretch>
        </p:blipFill>
        <p:spPr>
          <a:xfrm>
            <a:off x="316000" y="4030126"/>
            <a:ext cx="3000000" cy="2662074"/>
          </a:xfrm>
          <a:prstGeom prst="rect">
            <a:avLst/>
          </a:prstGeom>
          <a:noFill/>
          <a:ln>
            <a:noFill/>
          </a:ln>
        </p:spPr>
      </p:pic>
      <p:pic>
        <p:nvPicPr>
          <p:cNvPr id="559" name="Google Shape;559;p48"/>
          <p:cNvPicPr preferRelativeResize="0"/>
          <p:nvPr/>
        </p:nvPicPr>
        <p:blipFill>
          <a:blip r:embed="rId4">
            <a:alphaModFix/>
          </a:blip>
          <a:stretch>
            <a:fillRect/>
          </a:stretch>
        </p:blipFill>
        <p:spPr>
          <a:xfrm>
            <a:off x="2991525" y="5395863"/>
            <a:ext cx="2253853" cy="746000"/>
          </a:xfrm>
          <a:prstGeom prst="rect">
            <a:avLst/>
          </a:prstGeom>
          <a:noFill/>
          <a:ln>
            <a:noFill/>
          </a:ln>
        </p:spPr>
      </p:pic>
      <p:sp>
        <p:nvSpPr>
          <p:cNvPr id="560" name="Google Shape;560;p48"/>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15. PARTICIPACIÓN ANTERIOR</a:t>
            </a:r>
            <a:endParaRPr/>
          </a:p>
        </p:txBody>
      </p:sp>
      <p:sp>
        <p:nvSpPr>
          <p:cNvPr id="561" name="Google Shape;561;p48"/>
          <p:cNvSpPr/>
          <p:nvPr/>
        </p:nvSpPr>
        <p:spPr>
          <a:xfrm>
            <a:off x="474975" y="1665123"/>
            <a:ext cx="4571700" cy="15798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s-ES">
                <a:solidFill>
                  <a:schemeClr val="accent5"/>
                </a:solidFill>
              </a:rPr>
              <a:t>-5  puntos</a:t>
            </a:r>
            <a:r>
              <a:rPr b="1" lang="es-ES"/>
              <a:t> → </a:t>
            </a:r>
            <a:r>
              <a:rPr lang="es-ES"/>
              <a:t>Ha participado en el año anterior </a:t>
            </a:r>
            <a:endParaRPr/>
          </a:p>
          <a:p>
            <a:pPr indent="0" lvl="0" marL="0" rtl="0" algn="ctr">
              <a:lnSpc>
                <a:spcPct val="115000"/>
              </a:lnSpc>
              <a:spcBef>
                <a:spcPts val="0"/>
              </a:spcBef>
              <a:spcAft>
                <a:spcPts val="0"/>
              </a:spcAft>
              <a:buClr>
                <a:schemeClr val="dk1"/>
              </a:buClr>
              <a:buSzPts val="1100"/>
              <a:buFont typeface="Arial"/>
              <a:buNone/>
            </a:pPr>
            <a:r>
              <a:rPr b="1" lang="es-ES">
                <a:solidFill>
                  <a:schemeClr val="accent5"/>
                </a:solidFill>
              </a:rPr>
              <a:t> -11 puntos </a:t>
            </a:r>
            <a:r>
              <a:rPr b="1" lang="es-ES"/>
              <a:t>→ </a:t>
            </a:r>
            <a:r>
              <a:rPr lang="es-ES"/>
              <a:t>Ya ha participado este año</a:t>
            </a:r>
            <a:endParaRPr/>
          </a:p>
        </p:txBody>
      </p:sp>
      <p:grpSp>
        <p:nvGrpSpPr>
          <p:cNvPr id="562" name="Google Shape;562;p48"/>
          <p:cNvGrpSpPr/>
          <p:nvPr/>
        </p:nvGrpSpPr>
        <p:grpSpPr>
          <a:xfrm>
            <a:off x="5480140" y="1546106"/>
            <a:ext cx="6148093" cy="1965930"/>
            <a:chOff x="5660256" y="1527938"/>
            <a:chExt cx="6554470" cy="1425000"/>
          </a:xfrm>
        </p:grpSpPr>
        <p:sp>
          <p:nvSpPr>
            <p:cNvPr id="563" name="Google Shape;563;p48"/>
            <p:cNvSpPr/>
            <p:nvPr/>
          </p:nvSpPr>
          <p:spPr>
            <a:xfrm>
              <a:off x="6741526" y="1527938"/>
              <a:ext cx="5473200" cy="14250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564" name="Google Shape;564;p48"/>
            <p:cNvSpPr/>
            <p:nvPr/>
          </p:nvSpPr>
          <p:spPr>
            <a:xfrm>
              <a:off x="5660256" y="1527939"/>
              <a:ext cx="2050500" cy="14250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565" name="Google Shape;565;p48"/>
          <p:cNvSpPr txBox="1"/>
          <p:nvPr/>
        </p:nvSpPr>
        <p:spPr>
          <a:xfrm>
            <a:off x="7839976" y="1665125"/>
            <a:ext cx="3787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566" name="Google Shape;566;p48"/>
          <p:cNvSpPr txBox="1"/>
          <p:nvPr/>
        </p:nvSpPr>
        <p:spPr>
          <a:xfrm>
            <a:off x="7418225" y="1582475"/>
            <a:ext cx="4139700" cy="185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700">
                <a:solidFill>
                  <a:schemeClr val="dk2"/>
                </a:solidFill>
                <a:latin typeface="Gill Sans"/>
                <a:ea typeface="Gill Sans"/>
                <a:cs typeface="Gill Sans"/>
                <a:sym typeface="Gill Sans"/>
              </a:rPr>
              <a:t>Nuestro objetivo es que un mayor número de personas tenga la oportunidad de disfrutar de las experiencias de viaje ofrecidas por el IMSERSO. Consideramos que es más equitativo que no sean siempre las mismas personas las beneficiarias, sino que exista una rotación. </a:t>
            </a:r>
            <a:endParaRPr sz="1700">
              <a:solidFill>
                <a:schemeClr val="dk2"/>
              </a:solidFill>
              <a:latin typeface="Gill Sans"/>
              <a:ea typeface="Gill Sans"/>
              <a:cs typeface="Gill Sans"/>
              <a:sym typeface="Gill Sans"/>
            </a:endParaRPr>
          </a:p>
        </p:txBody>
      </p:sp>
      <p:pic>
        <p:nvPicPr>
          <p:cNvPr descr="Un dibujo de un personaje de caricatura&#10;&#10;Descripción generada automáticamente con confianza media" id="567" name="Google Shape;567;p48"/>
          <p:cNvPicPr preferRelativeResize="0"/>
          <p:nvPr/>
        </p:nvPicPr>
        <p:blipFill rotWithShape="1">
          <a:blip r:embed="rId5">
            <a:alphaModFix amt="50000"/>
          </a:blip>
          <a:srcRect b="0" l="0" r="0" t="0"/>
          <a:stretch/>
        </p:blipFill>
        <p:spPr>
          <a:xfrm>
            <a:off x="316000" y="5901850"/>
            <a:ext cx="886874" cy="886850"/>
          </a:xfrm>
          <a:prstGeom prst="rect">
            <a:avLst/>
          </a:prstGeom>
          <a:noFill/>
          <a:ln>
            <a:noFill/>
          </a:ln>
        </p:spPr>
      </p:pic>
      <p:cxnSp>
        <p:nvCxnSpPr>
          <p:cNvPr id="568" name="Google Shape;568;p48"/>
          <p:cNvCxnSpPr/>
          <p:nvPr/>
        </p:nvCxnSpPr>
        <p:spPr>
          <a:xfrm rot="10800000">
            <a:off x="1559494" y="6528064"/>
            <a:ext cx="8451300" cy="0"/>
          </a:xfrm>
          <a:prstGeom prst="straightConnector1">
            <a:avLst/>
          </a:prstGeom>
          <a:noFill/>
          <a:ln cap="rnd" cmpd="sng" w="12700">
            <a:solidFill>
              <a:schemeClr val="accent2"/>
            </a:solidFill>
            <a:prstDash val="solid"/>
            <a:round/>
            <a:headEnd len="sm" w="sm" type="none"/>
            <a:tailEnd len="sm" w="sm" type="none"/>
          </a:ln>
        </p:spPr>
      </p:cxnSp>
      <p:sp>
        <p:nvSpPr>
          <p:cNvPr id="569" name="Google Shape;569;p48"/>
          <p:cNvSpPr txBox="1"/>
          <p:nvPr/>
        </p:nvSpPr>
        <p:spPr>
          <a:xfrm>
            <a:off x="8557925" y="6366525"/>
            <a:ext cx="3000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ES" sz="900">
                <a:solidFill>
                  <a:schemeClr val="accent2"/>
                </a:solidFill>
                <a:latin typeface="Gill Sans"/>
                <a:ea typeface="Gill Sans"/>
                <a:cs typeface="Gill Sans"/>
                <a:sym typeface="Gill Sans"/>
              </a:rPr>
              <a:t>REDHORN JOURNEYS</a:t>
            </a:r>
            <a:endParaRPr/>
          </a:p>
        </p:txBody>
      </p:sp>
      <p:pic>
        <p:nvPicPr>
          <p:cNvPr id="570" name="Google Shape;570;p48"/>
          <p:cNvPicPr preferRelativeResize="0"/>
          <p:nvPr/>
        </p:nvPicPr>
        <p:blipFill>
          <a:blip r:embed="rId6">
            <a:alphaModFix/>
          </a:blip>
          <a:stretch>
            <a:fillRect/>
          </a:stretch>
        </p:blipFill>
        <p:spPr>
          <a:xfrm>
            <a:off x="5554638" y="4716126"/>
            <a:ext cx="5999100" cy="1425736"/>
          </a:xfrm>
          <a:prstGeom prst="rect">
            <a:avLst/>
          </a:prstGeom>
          <a:noFill/>
          <a:ln>
            <a:noFill/>
          </a:ln>
        </p:spPr>
      </p:pic>
      <p:sp>
        <p:nvSpPr>
          <p:cNvPr id="571" name="Google Shape;571;p48"/>
          <p:cNvSpPr/>
          <p:nvPr/>
        </p:nvSpPr>
        <p:spPr>
          <a:xfrm>
            <a:off x="8346588" y="3814738"/>
            <a:ext cx="415200" cy="21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p:txBody>
      </p:sp>
      <p:sp>
        <p:nvSpPr>
          <p:cNvPr id="572" name="Google Shape;572;p48"/>
          <p:cNvSpPr txBox="1"/>
          <p:nvPr/>
        </p:nvSpPr>
        <p:spPr>
          <a:xfrm>
            <a:off x="9881075" y="4796050"/>
            <a:ext cx="353700" cy="215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Gill Sans"/>
              <a:ea typeface="Gill Sans"/>
              <a:cs typeface="Gill Sans"/>
              <a:sym typeface="Gill Sans"/>
            </a:endParaRPr>
          </a:p>
        </p:txBody>
      </p:sp>
      <p:sp>
        <p:nvSpPr>
          <p:cNvPr id="573" name="Google Shape;573;p48"/>
          <p:cNvSpPr txBox="1"/>
          <p:nvPr/>
        </p:nvSpPr>
        <p:spPr>
          <a:xfrm>
            <a:off x="5480150" y="3896388"/>
            <a:ext cx="39210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chemeClr val="dk2"/>
                </a:solidFill>
                <a:latin typeface="Gill Sans"/>
                <a:ea typeface="Gill Sans"/>
                <a:cs typeface="Gill Sans"/>
                <a:sym typeface="Gill Sans"/>
              </a:rPr>
              <a:t>participantes:</a:t>
            </a:r>
            <a:endParaRPr sz="1800">
              <a:solidFill>
                <a:schemeClr val="dk2"/>
              </a:solidFill>
              <a:latin typeface="Gill Sans"/>
              <a:ea typeface="Gill Sans"/>
              <a:cs typeface="Gill Sans"/>
              <a:sym typeface="Gill Sans"/>
            </a:endParaRPr>
          </a:p>
        </p:txBody>
      </p:sp>
      <p:sp>
        <p:nvSpPr>
          <p:cNvPr id="574" name="Google Shape;574;p48"/>
          <p:cNvSpPr txBox="1"/>
          <p:nvPr/>
        </p:nvSpPr>
        <p:spPr>
          <a:xfrm>
            <a:off x="800325" y="3529825"/>
            <a:ext cx="39210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chemeClr val="dk2"/>
                </a:solidFill>
                <a:latin typeface="Gill Sans"/>
                <a:ea typeface="Gill Sans"/>
                <a:cs typeface="Gill Sans"/>
                <a:sym typeface="Gill Sans"/>
              </a:rPr>
              <a:t>jubilados:</a:t>
            </a:r>
            <a:endParaRPr sz="1800">
              <a:solidFill>
                <a:schemeClr val="dk2"/>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49"/>
          <p:cNvPicPr preferRelativeResize="0"/>
          <p:nvPr/>
        </p:nvPicPr>
        <p:blipFill>
          <a:blip r:embed="rId3">
            <a:alphaModFix/>
          </a:blip>
          <a:stretch>
            <a:fillRect/>
          </a:stretch>
        </p:blipFill>
        <p:spPr>
          <a:xfrm>
            <a:off x="474975" y="4501225"/>
            <a:ext cx="3229800" cy="1747152"/>
          </a:xfrm>
          <a:prstGeom prst="rect">
            <a:avLst/>
          </a:prstGeom>
          <a:noFill/>
          <a:ln>
            <a:noFill/>
          </a:ln>
        </p:spPr>
      </p:pic>
      <p:sp>
        <p:nvSpPr>
          <p:cNvPr id="581" name="Google Shape;581;p49"/>
          <p:cNvSpPr/>
          <p:nvPr/>
        </p:nvSpPr>
        <p:spPr>
          <a:xfrm>
            <a:off x="474977" y="729675"/>
            <a:ext cx="111525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16. VIAJES A ZONA DE COSTA</a:t>
            </a:r>
            <a:endParaRPr/>
          </a:p>
        </p:txBody>
      </p:sp>
      <p:sp>
        <p:nvSpPr>
          <p:cNvPr id="582" name="Google Shape;582;p49"/>
          <p:cNvSpPr/>
          <p:nvPr/>
        </p:nvSpPr>
        <p:spPr>
          <a:xfrm>
            <a:off x="474975" y="1665123"/>
            <a:ext cx="4571700" cy="1579800"/>
          </a:xfrm>
          <a:prstGeom prst="rect">
            <a:avLst/>
          </a:prstGeom>
          <a:no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s-ES" sz="1500">
                <a:solidFill>
                  <a:schemeClr val="dk1"/>
                </a:solidFill>
              </a:rPr>
              <a:t>Jubilados que no viven en zona costera y el viaje es a una zona costera:</a:t>
            </a:r>
            <a:endParaRPr b="1" sz="15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s-ES" sz="1500">
                <a:solidFill>
                  <a:schemeClr val="accent5"/>
                </a:solidFill>
              </a:rPr>
              <a:t>+ </a:t>
            </a:r>
            <a:r>
              <a:rPr b="1" lang="es-ES" sz="1500">
                <a:solidFill>
                  <a:schemeClr val="accent5"/>
                </a:solidFill>
              </a:rPr>
              <a:t>3,</a:t>
            </a:r>
            <a:r>
              <a:rPr b="1" lang="es-ES" sz="1500">
                <a:solidFill>
                  <a:schemeClr val="accent5"/>
                </a:solidFill>
              </a:rPr>
              <a:t>5  puntos</a:t>
            </a:r>
            <a:r>
              <a:rPr b="1" lang="es-ES" sz="1500"/>
              <a:t> </a:t>
            </a:r>
            <a:endParaRPr sz="1500"/>
          </a:p>
        </p:txBody>
      </p:sp>
      <p:grpSp>
        <p:nvGrpSpPr>
          <p:cNvPr id="583" name="Google Shape;583;p49"/>
          <p:cNvGrpSpPr/>
          <p:nvPr/>
        </p:nvGrpSpPr>
        <p:grpSpPr>
          <a:xfrm>
            <a:off x="5480140" y="1546106"/>
            <a:ext cx="6148093" cy="1965930"/>
            <a:chOff x="5660256" y="1527938"/>
            <a:chExt cx="6554470" cy="1425000"/>
          </a:xfrm>
        </p:grpSpPr>
        <p:sp>
          <p:nvSpPr>
            <p:cNvPr id="584" name="Google Shape;584;p49"/>
            <p:cNvSpPr/>
            <p:nvPr/>
          </p:nvSpPr>
          <p:spPr>
            <a:xfrm>
              <a:off x="6741526" y="1527938"/>
              <a:ext cx="5473200" cy="14250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Gill Sans"/>
                <a:ea typeface="Gill Sans"/>
                <a:cs typeface="Gill Sans"/>
                <a:sym typeface="Gill Sans"/>
              </a:endParaRPr>
            </a:p>
          </p:txBody>
        </p:sp>
        <p:sp>
          <p:nvSpPr>
            <p:cNvPr id="585" name="Google Shape;585;p49"/>
            <p:cNvSpPr/>
            <p:nvPr/>
          </p:nvSpPr>
          <p:spPr>
            <a:xfrm>
              <a:off x="5660256" y="1527939"/>
              <a:ext cx="2050500" cy="1425000"/>
            </a:xfrm>
            <a:prstGeom prst="ellipse">
              <a:avLst/>
            </a:prstGeom>
            <a:solidFill>
              <a:schemeClr val="accent2"/>
            </a:solidFill>
            <a:ln cap="rnd" cmpd="sng" w="222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lt1"/>
                  </a:solidFill>
                  <a:latin typeface="Gill Sans"/>
                  <a:ea typeface="Gill Sans"/>
                  <a:cs typeface="Gill Sans"/>
                  <a:sym typeface="Gill Sans"/>
                </a:rPr>
                <a:t>Justificación:</a:t>
              </a:r>
              <a:endParaRPr/>
            </a:p>
          </p:txBody>
        </p:sp>
      </p:grpSp>
      <p:sp>
        <p:nvSpPr>
          <p:cNvPr id="586" name="Google Shape;586;p49"/>
          <p:cNvSpPr txBox="1"/>
          <p:nvPr/>
        </p:nvSpPr>
        <p:spPr>
          <a:xfrm>
            <a:off x="7839976" y="1665125"/>
            <a:ext cx="3787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dk1"/>
              </a:solidFill>
              <a:latin typeface="Gill Sans"/>
              <a:ea typeface="Gill Sans"/>
              <a:cs typeface="Gill Sans"/>
              <a:sym typeface="Gill Sans"/>
            </a:endParaRPr>
          </a:p>
        </p:txBody>
      </p:sp>
      <p:sp>
        <p:nvSpPr>
          <p:cNvPr id="587" name="Google Shape;587;p49"/>
          <p:cNvSpPr txBox="1"/>
          <p:nvPr/>
        </p:nvSpPr>
        <p:spPr>
          <a:xfrm>
            <a:off x="7414050" y="1620013"/>
            <a:ext cx="4139700" cy="185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700">
                <a:solidFill>
                  <a:schemeClr val="dk2"/>
                </a:solidFill>
                <a:latin typeface="Gill Sans"/>
                <a:ea typeface="Gill Sans"/>
                <a:cs typeface="Gill Sans"/>
                <a:sym typeface="Gill Sans"/>
              </a:rPr>
              <a:t>Deseamos brindar la oportunidad a los jubilados que residen en áreas no costeras de experimentar el placer del mar. En aras de la equidad, consideramos justo otorgar puntos adicionales a aquellos jubilados que no viven en zonas costeras.</a:t>
            </a:r>
            <a:endParaRPr sz="1700">
              <a:solidFill>
                <a:schemeClr val="dk2"/>
              </a:solidFill>
              <a:latin typeface="Gill Sans"/>
              <a:ea typeface="Gill Sans"/>
              <a:cs typeface="Gill Sans"/>
              <a:sym typeface="Gill Sans"/>
            </a:endParaRPr>
          </a:p>
        </p:txBody>
      </p:sp>
      <p:pic>
        <p:nvPicPr>
          <p:cNvPr descr="Un dibujo de un personaje de caricatura&#10;&#10;Descripción generada automáticamente con confianza media" id="588" name="Google Shape;588;p49"/>
          <p:cNvPicPr preferRelativeResize="0"/>
          <p:nvPr/>
        </p:nvPicPr>
        <p:blipFill rotWithShape="1">
          <a:blip r:embed="rId4">
            <a:alphaModFix amt="50000"/>
          </a:blip>
          <a:srcRect b="0" l="0" r="0" t="0"/>
          <a:stretch/>
        </p:blipFill>
        <p:spPr>
          <a:xfrm>
            <a:off x="316000" y="5901850"/>
            <a:ext cx="886874" cy="886850"/>
          </a:xfrm>
          <a:prstGeom prst="rect">
            <a:avLst/>
          </a:prstGeom>
          <a:noFill/>
          <a:ln>
            <a:noFill/>
          </a:ln>
        </p:spPr>
      </p:pic>
      <p:cxnSp>
        <p:nvCxnSpPr>
          <p:cNvPr id="589" name="Google Shape;589;p49"/>
          <p:cNvCxnSpPr/>
          <p:nvPr/>
        </p:nvCxnSpPr>
        <p:spPr>
          <a:xfrm rot="10800000">
            <a:off x="1559494" y="6528064"/>
            <a:ext cx="8451300" cy="0"/>
          </a:xfrm>
          <a:prstGeom prst="straightConnector1">
            <a:avLst/>
          </a:prstGeom>
          <a:noFill/>
          <a:ln cap="rnd" cmpd="sng" w="12700">
            <a:solidFill>
              <a:schemeClr val="accent2"/>
            </a:solidFill>
            <a:prstDash val="solid"/>
            <a:round/>
            <a:headEnd len="sm" w="sm" type="none"/>
            <a:tailEnd len="sm" w="sm" type="none"/>
          </a:ln>
        </p:spPr>
      </p:cxnSp>
      <p:sp>
        <p:nvSpPr>
          <p:cNvPr id="590" name="Google Shape;590;p49"/>
          <p:cNvSpPr txBox="1"/>
          <p:nvPr/>
        </p:nvSpPr>
        <p:spPr>
          <a:xfrm>
            <a:off x="8557925" y="6366525"/>
            <a:ext cx="3000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ES" sz="900">
                <a:solidFill>
                  <a:schemeClr val="accent2"/>
                </a:solidFill>
                <a:latin typeface="Gill Sans"/>
                <a:ea typeface="Gill Sans"/>
                <a:cs typeface="Gill Sans"/>
                <a:sym typeface="Gill Sans"/>
              </a:rPr>
              <a:t>REDHORN JOURNEYS</a:t>
            </a:r>
            <a:endParaRPr/>
          </a:p>
        </p:txBody>
      </p:sp>
      <p:sp>
        <p:nvSpPr>
          <p:cNvPr id="591" name="Google Shape;591;p49"/>
          <p:cNvSpPr/>
          <p:nvPr/>
        </p:nvSpPr>
        <p:spPr>
          <a:xfrm>
            <a:off x="8346588" y="3814738"/>
            <a:ext cx="415200" cy="21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p:txBody>
      </p:sp>
      <p:sp>
        <p:nvSpPr>
          <p:cNvPr id="592" name="Google Shape;592;p49"/>
          <p:cNvSpPr txBox="1"/>
          <p:nvPr/>
        </p:nvSpPr>
        <p:spPr>
          <a:xfrm>
            <a:off x="9881075" y="4796050"/>
            <a:ext cx="353700" cy="215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Gill Sans"/>
              <a:ea typeface="Gill Sans"/>
              <a:cs typeface="Gill Sans"/>
              <a:sym typeface="Gill Sans"/>
            </a:endParaRPr>
          </a:p>
        </p:txBody>
      </p:sp>
      <p:pic>
        <p:nvPicPr>
          <p:cNvPr id="593" name="Google Shape;593;p49"/>
          <p:cNvPicPr preferRelativeResize="0"/>
          <p:nvPr/>
        </p:nvPicPr>
        <p:blipFill rotWithShape="1">
          <a:blip r:embed="rId5">
            <a:alphaModFix/>
          </a:blip>
          <a:srcRect b="0" l="0" r="0" t="7209"/>
          <a:stretch/>
        </p:blipFill>
        <p:spPr>
          <a:xfrm>
            <a:off x="8214425" y="3722037"/>
            <a:ext cx="3413800" cy="2596038"/>
          </a:xfrm>
          <a:prstGeom prst="rect">
            <a:avLst/>
          </a:prstGeom>
          <a:noFill/>
          <a:ln>
            <a:noFill/>
          </a:ln>
        </p:spPr>
      </p:pic>
      <p:pic>
        <p:nvPicPr>
          <p:cNvPr id="594" name="Google Shape;594;p49"/>
          <p:cNvPicPr preferRelativeResize="0"/>
          <p:nvPr/>
        </p:nvPicPr>
        <p:blipFill rotWithShape="1">
          <a:blip r:embed="rId6">
            <a:alphaModFix/>
          </a:blip>
          <a:srcRect b="13837" l="0" r="0" t="0"/>
          <a:stretch/>
        </p:blipFill>
        <p:spPr>
          <a:xfrm>
            <a:off x="6458850" y="5997225"/>
            <a:ext cx="1381125" cy="369300"/>
          </a:xfrm>
          <a:prstGeom prst="rect">
            <a:avLst/>
          </a:prstGeom>
          <a:noFill/>
          <a:ln>
            <a:noFill/>
          </a:ln>
        </p:spPr>
      </p:pic>
      <p:pic>
        <p:nvPicPr>
          <p:cNvPr id="595" name="Google Shape;595;p49"/>
          <p:cNvPicPr preferRelativeResize="0"/>
          <p:nvPr/>
        </p:nvPicPr>
        <p:blipFill>
          <a:blip r:embed="rId7">
            <a:alphaModFix/>
          </a:blip>
          <a:stretch>
            <a:fillRect/>
          </a:stretch>
        </p:blipFill>
        <p:spPr>
          <a:xfrm>
            <a:off x="4714150" y="3635463"/>
            <a:ext cx="1316600" cy="2769175"/>
          </a:xfrm>
          <a:prstGeom prst="rect">
            <a:avLst/>
          </a:prstGeom>
          <a:noFill/>
          <a:ln>
            <a:noFill/>
          </a:ln>
        </p:spPr>
      </p:pic>
      <p:sp>
        <p:nvSpPr>
          <p:cNvPr id="596" name="Google Shape;596;p49"/>
          <p:cNvSpPr txBox="1"/>
          <p:nvPr/>
        </p:nvSpPr>
        <p:spPr>
          <a:xfrm rot="-5400000">
            <a:off x="2909575" y="4609450"/>
            <a:ext cx="28908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chemeClr val="dk2"/>
                </a:solidFill>
                <a:latin typeface="Gill Sans"/>
                <a:ea typeface="Gill Sans"/>
                <a:cs typeface="Gill Sans"/>
                <a:sym typeface="Gill Sans"/>
              </a:rPr>
              <a:t>Porcentaje de jubilados que viven en costa y en interior</a:t>
            </a:r>
            <a:endParaRPr sz="1800">
              <a:solidFill>
                <a:schemeClr val="dk2"/>
              </a:solidFill>
              <a:latin typeface="Gill Sans"/>
              <a:ea typeface="Gill Sans"/>
              <a:cs typeface="Gill Sans"/>
              <a:sym typeface="Gill Sans"/>
            </a:endParaRPr>
          </a:p>
        </p:txBody>
      </p:sp>
      <p:sp>
        <p:nvSpPr>
          <p:cNvPr id="597" name="Google Shape;597;p49"/>
          <p:cNvSpPr txBox="1"/>
          <p:nvPr/>
        </p:nvSpPr>
        <p:spPr>
          <a:xfrm>
            <a:off x="541250" y="3573550"/>
            <a:ext cx="3536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chemeClr val="dk2"/>
                </a:solidFill>
                <a:latin typeface="Gill Sans"/>
                <a:ea typeface="Gill Sans"/>
                <a:cs typeface="Gill Sans"/>
                <a:sym typeface="Gill Sans"/>
              </a:rPr>
              <a:t>Porcentaje de viajes que van a zona costera y a zona de interior:</a:t>
            </a:r>
            <a:endParaRPr sz="1800">
              <a:solidFill>
                <a:schemeClr val="dk2"/>
              </a:solidFill>
              <a:latin typeface="Gill Sans"/>
              <a:ea typeface="Gill Sans"/>
              <a:cs typeface="Gill Sans"/>
              <a:sym typeface="Gill Sans"/>
            </a:endParaRPr>
          </a:p>
        </p:txBody>
      </p:sp>
      <p:sp>
        <p:nvSpPr>
          <p:cNvPr id="598" name="Google Shape;598;p49"/>
          <p:cNvSpPr txBox="1"/>
          <p:nvPr/>
        </p:nvSpPr>
        <p:spPr>
          <a:xfrm>
            <a:off x="6636501" y="4298200"/>
            <a:ext cx="1479300" cy="12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sz="1800">
                <a:solidFill>
                  <a:schemeClr val="dk2"/>
                </a:solidFill>
                <a:latin typeface="Gill Sans"/>
                <a:ea typeface="Gill Sans"/>
                <a:cs typeface="Gill Sans"/>
                <a:sym typeface="Gill Sans"/>
              </a:rPr>
              <a:t>Reparto de viajes según la zona de residencia:</a:t>
            </a:r>
            <a:endParaRPr sz="1800">
              <a:solidFill>
                <a:schemeClr val="dk2"/>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50"/>
          <p:cNvPicPr preferRelativeResize="0"/>
          <p:nvPr/>
        </p:nvPicPr>
        <p:blipFill>
          <a:blip r:embed="rId3">
            <a:alphaModFix/>
          </a:blip>
          <a:stretch>
            <a:fillRect/>
          </a:stretch>
        </p:blipFill>
        <p:spPr>
          <a:xfrm>
            <a:off x="1871663" y="785488"/>
            <a:ext cx="8753475" cy="5553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1"/>
          <p:cNvSpPr/>
          <p:nvPr/>
        </p:nvSpPr>
        <p:spPr>
          <a:xfrm>
            <a:off x="0" y="1651450"/>
            <a:ext cx="12192000" cy="52065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00" u="none" cap="none" strike="noStrike">
              <a:solidFill>
                <a:schemeClr val="lt1"/>
              </a:solidFill>
              <a:latin typeface="Gill Sans"/>
              <a:ea typeface="Gill Sans"/>
              <a:cs typeface="Gill Sans"/>
              <a:sym typeface="Gill Sans"/>
            </a:endParaRPr>
          </a:p>
        </p:txBody>
      </p:sp>
      <p:sp>
        <p:nvSpPr>
          <p:cNvPr id="610" name="Google Shape;610;p51"/>
          <p:cNvSpPr/>
          <p:nvPr/>
        </p:nvSpPr>
        <p:spPr>
          <a:xfrm>
            <a:off x="510500" y="759600"/>
            <a:ext cx="11178900" cy="1030200"/>
          </a:xfrm>
          <a:prstGeom prst="flowChartAlternateProcess">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ES" sz="2100">
                <a:solidFill>
                  <a:schemeClr val="accent1"/>
                </a:solidFill>
                <a:latin typeface="Roboto"/>
                <a:ea typeface="Roboto"/>
                <a:cs typeface="Roboto"/>
                <a:sym typeface="Roboto"/>
              </a:rPr>
              <a:t>CONCLUSIONES</a:t>
            </a:r>
            <a:endParaRPr b="1" sz="2100">
              <a:solidFill>
                <a:schemeClr val="accent1"/>
              </a:solidFill>
              <a:latin typeface="Roboto"/>
              <a:ea typeface="Roboto"/>
              <a:cs typeface="Roboto"/>
              <a:sym typeface="Roboto"/>
            </a:endParaRPr>
          </a:p>
        </p:txBody>
      </p:sp>
      <p:sp>
        <p:nvSpPr>
          <p:cNvPr id="611" name="Google Shape;611;p51"/>
          <p:cNvSpPr txBox="1"/>
          <p:nvPr/>
        </p:nvSpPr>
        <p:spPr>
          <a:xfrm>
            <a:off x="592875" y="2084150"/>
            <a:ext cx="7956900" cy="411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ES" sz="2200">
                <a:solidFill>
                  <a:schemeClr val="lt1"/>
                </a:solidFill>
                <a:latin typeface="Gill Sans"/>
                <a:ea typeface="Gill Sans"/>
                <a:cs typeface="Gill Sans"/>
                <a:sym typeface="Gill Sans"/>
              </a:rPr>
              <a:t>Como conclusión queremos destacar que somos la empresa más justa y competitiva del mercado, como habéis podido comprobar con los resultados de nuestros filtros. Aunque, nuestra misión va más allá de crear simples filtros; se trata de construir puentes hacia la igualdad de oportunidades, asegurando que cada jubilado tenga la posibilidad de explorar el mundo</a:t>
            </a:r>
            <a:r>
              <a:rPr lang="es-ES" sz="2200">
                <a:solidFill>
                  <a:schemeClr val="lt1"/>
                </a:solidFill>
                <a:latin typeface="Gill Sans"/>
                <a:ea typeface="Gill Sans"/>
                <a:cs typeface="Gill Sans"/>
                <a:sym typeface="Gill Sans"/>
              </a:rPr>
              <a:t> de manera equitativa</a:t>
            </a:r>
            <a:r>
              <a:rPr lang="es-ES" sz="2200">
                <a:solidFill>
                  <a:schemeClr val="lt1"/>
                </a:solidFill>
                <a:latin typeface="Gill Sans"/>
                <a:ea typeface="Gill Sans"/>
                <a:cs typeface="Gill Sans"/>
                <a:sym typeface="Gill Sans"/>
              </a:rPr>
              <a:t>. Porque, en última instancia, viajar no debería ser un privilegio reservado para algunos, sino una experiencia enriquecedora al alcance de todos.</a:t>
            </a:r>
            <a:endParaRPr sz="2200">
              <a:solidFill>
                <a:schemeClr val="lt1"/>
              </a:solidFill>
              <a:latin typeface="Gill Sans"/>
              <a:ea typeface="Gill Sans"/>
              <a:cs typeface="Gill Sans"/>
              <a:sym typeface="Gill Sans"/>
            </a:endParaRPr>
          </a:p>
        </p:txBody>
      </p:sp>
      <p:pic>
        <p:nvPicPr>
          <p:cNvPr descr="Un dibujo de un personaje de caricatura&#10;&#10;Descripción generada automáticamente con confianza media" id="612" name="Google Shape;612;p51"/>
          <p:cNvPicPr preferRelativeResize="0"/>
          <p:nvPr/>
        </p:nvPicPr>
        <p:blipFill rotWithShape="1">
          <a:blip r:embed="rId3">
            <a:alphaModFix amt="50000"/>
          </a:blip>
          <a:srcRect b="5944" l="0" r="27299" t="0"/>
          <a:stretch/>
        </p:blipFill>
        <p:spPr>
          <a:xfrm>
            <a:off x="8406675" y="1960875"/>
            <a:ext cx="3785324" cy="4897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p:nvPr/>
        </p:nvSpPr>
        <p:spPr>
          <a:xfrm>
            <a:off x="474975" y="1869525"/>
            <a:ext cx="11236800" cy="42924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00" u="none" cap="none" strike="noStrike">
              <a:solidFill>
                <a:schemeClr val="lt1"/>
              </a:solidFill>
              <a:latin typeface="Gill Sans"/>
              <a:ea typeface="Gill Sans"/>
              <a:cs typeface="Gill Sans"/>
              <a:sym typeface="Gill Sans"/>
            </a:endParaRPr>
          </a:p>
        </p:txBody>
      </p:sp>
      <p:grpSp>
        <p:nvGrpSpPr>
          <p:cNvPr id="124" name="Google Shape;124;p16"/>
          <p:cNvGrpSpPr/>
          <p:nvPr/>
        </p:nvGrpSpPr>
        <p:grpSpPr>
          <a:xfrm>
            <a:off x="-3338624" y="1437525"/>
            <a:ext cx="14774767" cy="4800600"/>
            <a:chOff x="-4028574" y="-618397"/>
            <a:chExt cx="12730283" cy="4800600"/>
          </a:xfrm>
        </p:grpSpPr>
        <p:sp>
          <p:nvSpPr>
            <p:cNvPr id="125" name="Google Shape;125;p16"/>
            <p:cNvSpPr/>
            <p:nvPr/>
          </p:nvSpPr>
          <p:spPr>
            <a:xfrm>
              <a:off x="-4028574" y="-618397"/>
              <a:ext cx="4800600" cy="4800600"/>
            </a:xfrm>
            <a:prstGeom prst="blockArc">
              <a:avLst>
                <a:gd fmla="val 18900000" name="adj1"/>
                <a:gd fmla="val 2700000" name="adj2"/>
                <a:gd fmla="val 450" name="adj3"/>
              </a:avLst>
            </a:prstGeom>
            <a:noFill/>
            <a:ln cap="rnd" cmpd="sng" w="12700">
              <a:solidFill>
                <a:srgbClr val="3372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496561" y="356403"/>
              <a:ext cx="8172900" cy="712800"/>
            </a:xfrm>
            <a:prstGeom prst="rect">
              <a:avLst/>
            </a:prstGeom>
            <a:gradFill>
              <a:gsLst>
                <a:gs pos="0">
                  <a:srgbClr val="609EC1"/>
                </a:gs>
                <a:gs pos="84000">
                  <a:srgbClr val="38789A"/>
                </a:gs>
                <a:gs pos="100000">
                  <a:srgbClr val="38789A"/>
                </a:gs>
              </a:gsLst>
              <a:lin ang="5400012" scaled="0"/>
            </a:gradFill>
            <a:ln>
              <a:noFill/>
            </a:ln>
            <a:effectLst>
              <a:outerShdw blurRad="38100" rotWithShape="0" dir="5400000" dist="254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txBox="1"/>
            <p:nvPr/>
          </p:nvSpPr>
          <p:spPr>
            <a:xfrm>
              <a:off x="528809" y="356391"/>
              <a:ext cx="8172900" cy="712800"/>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lang="es-ES" sz="2000">
                  <a:solidFill>
                    <a:schemeClr val="lt1"/>
                  </a:solidFill>
                  <a:latin typeface="Gill Sans"/>
                  <a:ea typeface="Gill Sans"/>
                  <a:cs typeface="Gill Sans"/>
                  <a:sym typeface="Gill Sans"/>
                </a:rPr>
                <a:t>Empresa dedicada al análisis e interpretación de datos.</a:t>
              </a:r>
              <a:endParaRPr sz="2000"/>
            </a:p>
          </p:txBody>
        </p:sp>
        <p:sp>
          <p:nvSpPr>
            <p:cNvPr id="128" name="Google Shape;128;p16"/>
            <p:cNvSpPr/>
            <p:nvPr/>
          </p:nvSpPr>
          <p:spPr>
            <a:xfrm>
              <a:off x="51076" y="267295"/>
              <a:ext cx="891000" cy="891000"/>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755674" y="1425578"/>
              <a:ext cx="7913700" cy="712800"/>
            </a:xfrm>
            <a:prstGeom prst="rect">
              <a:avLst/>
            </a:prstGeom>
            <a:gradFill>
              <a:gsLst>
                <a:gs pos="0">
                  <a:srgbClr val="609EC1"/>
                </a:gs>
                <a:gs pos="84000">
                  <a:srgbClr val="38789A"/>
                </a:gs>
                <a:gs pos="100000">
                  <a:srgbClr val="38789A"/>
                </a:gs>
              </a:gsLst>
              <a:lin ang="5400012" scaled="0"/>
            </a:gradFill>
            <a:ln>
              <a:noFill/>
            </a:ln>
            <a:effectLst>
              <a:outerShdw blurRad="38100" rotWithShape="0" dir="5400000" dist="254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txBox="1"/>
            <p:nvPr/>
          </p:nvSpPr>
          <p:spPr>
            <a:xfrm>
              <a:off x="780320" y="1372053"/>
              <a:ext cx="7801200" cy="712800"/>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lang="es-ES" sz="2000">
                  <a:solidFill>
                    <a:schemeClr val="lt1"/>
                  </a:solidFill>
                  <a:latin typeface="Gill Sans"/>
                  <a:ea typeface="Gill Sans"/>
                  <a:cs typeface="Gill Sans"/>
                  <a:sym typeface="Gill Sans"/>
                </a:rPr>
                <a:t>Con un equipo altamente comprometido y de gran experticia en el campo.</a:t>
              </a:r>
              <a:r>
                <a:rPr lang="es-ES" sz="3500">
                  <a:solidFill>
                    <a:schemeClr val="lt1"/>
                  </a:solidFill>
                  <a:latin typeface="Gill Sans"/>
                  <a:ea typeface="Gill Sans"/>
                  <a:cs typeface="Gill Sans"/>
                  <a:sym typeface="Gill Sans"/>
                </a:rPr>
                <a:t> </a:t>
              </a:r>
              <a:endParaRPr/>
            </a:p>
          </p:txBody>
        </p:sp>
        <p:sp>
          <p:nvSpPr>
            <p:cNvPr id="131" name="Google Shape;131;p16"/>
            <p:cNvSpPr/>
            <p:nvPr/>
          </p:nvSpPr>
          <p:spPr>
            <a:xfrm>
              <a:off x="310174" y="1336476"/>
              <a:ext cx="891000" cy="891000"/>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496563" y="2494753"/>
              <a:ext cx="8172900" cy="712800"/>
            </a:xfrm>
            <a:prstGeom prst="rect">
              <a:avLst/>
            </a:prstGeom>
            <a:gradFill>
              <a:gsLst>
                <a:gs pos="0">
                  <a:srgbClr val="609EC1"/>
                </a:gs>
                <a:gs pos="84000">
                  <a:srgbClr val="38789A"/>
                </a:gs>
                <a:gs pos="100000">
                  <a:srgbClr val="38789A"/>
                </a:gs>
              </a:gsLst>
              <a:lin ang="5400012" scaled="0"/>
            </a:gradFill>
            <a:ln>
              <a:noFill/>
            </a:ln>
            <a:effectLst>
              <a:outerShdw blurRad="38100" rotWithShape="0" dir="5400000" dist="254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51076" y="2405658"/>
              <a:ext cx="891000" cy="891000"/>
            </a:xfrm>
            <a:prstGeom prst="ellipse">
              <a:avLst/>
            </a:prstGeom>
            <a:solidFill>
              <a:schemeClr val="lt1"/>
            </a:solidFill>
            <a:ln cap="rnd" cmpd="sng" w="12700">
              <a:solidFill>
                <a:srgbClr val="4490B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6"/>
          <p:cNvSpPr txBox="1"/>
          <p:nvPr/>
        </p:nvSpPr>
        <p:spPr>
          <a:xfrm>
            <a:off x="2189428" y="4589450"/>
            <a:ext cx="9054000" cy="712800"/>
          </a:xfrm>
          <a:prstGeom prst="rect">
            <a:avLst/>
          </a:prstGeom>
          <a:noFill/>
          <a:ln>
            <a:noFill/>
          </a:ln>
        </p:spPr>
        <p:txBody>
          <a:bodyPr anchorCtr="0" anchor="ctr" bIns="88900" lIns="565775" spcFirstLastPara="1" rIns="88900" wrap="square" tIns="88900">
            <a:noAutofit/>
          </a:bodyPr>
          <a:lstStyle/>
          <a:p>
            <a:pPr indent="0" lvl="0" marL="0" marR="0" rtl="0" algn="l">
              <a:lnSpc>
                <a:spcPct val="100000"/>
              </a:lnSpc>
              <a:spcBef>
                <a:spcPts val="0"/>
              </a:spcBef>
              <a:spcAft>
                <a:spcPts val="0"/>
              </a:spcAft>
              <a:buClr>
                <a:schemeClr val="lt1"/>
              </a:buClr>
              <a:buSzPts val="3500"/>
              <a:buFont typeface="Gill Sans"/>
              <a:buNone/>
            </a:pPr>
            <a:r>
              <a:rPr lang="es-ES" sz="2000">
                <a:solidFill>
                  <a:schemeClr val="lt1"/>
                </a:solidFill>
                <a:latin typeface="Gill Sans"/>
                <a:ea typeface="Gill Sans"/>
                <a:cs typeface="Gill Sans"/>
                <a:sym typeface="Gill Sans"/>
              </a:rPr>
              <a:t>Con el </a:t>
            </a:r>
            <a:r>
              <a:rPr lang="es-ES" sz="2000">
                <a:solidFill>
                  <a:schemeClr val="lt1"/>
                </a:solidFill>
                <a:latin typeface="Gill Sans"/>
                <a:ea typeface="Gill Sans"/>
                <a:cs typeface="Gill Sans"/>
                <a:sym typeface="Gill Sans"/>
              </a:rPr>
              <a:t>objetivo de desarrollar una relación a largo plazo, no vender proyectos.</a:t>
            </a:r>
            <a:endParaRPr/>
          </a:p>
        </p:txBody>
      </p:sp>
      <p:sp>
        <p:nvSpPr>
          <p:cNvPr id="135" name="Google Shape;135;p16"/>
          <p:cNvSpPr/>
          <p:nvPr/>
        </p:nvSpPr>
        <p:spPr>
          <a:xfrm>
            <a:off x="474973" y="805873"/>
            <a:ext cx="112368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457200" rtl="0" algn="ctr">
              <a:spcBef>
                <a:spcPts val="0"/>
              </a:spcBef>
              <a:spcAft>
                <a:spcPts val="0"/>
              </a:spcAft>
              <a:buNone/>
            </a:pPr>
            <a:r>
              <a:rPr b="1" lang="es-ES" sz="1800">
                <a:solidFill>
                  <a:schemeClr val="lt1"/>
                </a:solidFill>
                <a:latin typeface="Gill Sans"/>
                <a:ea typeface="Gill Sans"/>
                <a:cs typeface="Gill Sans"/>
                <a:sym typeface="Gill Sans"/>
              </a:rPr>
              <a:t>¿POR QUÉ NOSOTROS?</a:t>
            </a:r>
            <a:endParaRPr b="1" sz="1800">
              <a:solidFill>
                <a:schemeClr val="lt1"/>
              </a:solidFill>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2"/>
          <p:cNvSpPr/>
          <p:nvPr/>
        </p:nvSpPr>
        <p:spPr>
          <a:xfrm>
            <a:off x="474973" y="729673"/>
            <a:ext cx="112368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457200" rtl="0" algn="ctr">
              <a:spcBef>
                <a:spcPts val="0"/>
              </a:spcBef>
              <a:spcAft>
                <a:spcPts val="0"/>
              </a:spcAft>
              <a:buNone/>
            </a:pPr>
            <a:r>
              <a:rPr b="1" lang="es-ES" sz="1800">
                <a:solidFill>
                  <a:schemeClr val="lt1"/>
                </a:solidFill>
                <a:latin typeface="Gill Sans"/>
                <a:ea typeface="Gill Sans"/>
                <a:cs typeface="Gill Sans"/>
                <a:sym typeface="Gill Sans"/>
              </a:rPr>
              <a:t>ENLACES DE INTERÉS</a:t>
            </a:r>
            <a:endParaRPr b="1" sz="1800">
              <a:solidFill>
                <a:schemeClr val="lt1"/>
              </a:solidFill>
              <a:latin typeface="Gill Sans"/>
              <a:ea typeface="Gill Sans"/>
              <a:cs typeface="Gill Sans"/>
              <a:sym typeface="Gill Sans"/>
            </a:endParaRPr>
          </a:p>
        </p:txBody>
      </p:sp>
      <p:sp>
        <p:nvSpPr>
          <p:cNvPr id="619" name="Google Shape;619;p52"/>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b="1" sz="1100">
              <a:solidFill>
                <a:srgbClr val="FF0000"/>
              </a:solidFill>
              <a:latin typeface="Calibri"/>
              <a:ea typeface="Calibri"/>
              <a:cs typeface="Calibri"/>
              <a:sym typeface="Calibri"/>
            </a:endParaRPr>
          </a:p>
        </p:txBody>
      </p:sp>
      <p:sp>
        <p:nvSpPr>
          <p:cNvPr id="620" name="Google Shape;620;p52"/>
          <p:cNvSpPr txBox="1"/>
          <p:nvPr/>
        </p:nvSpPr>
        <p:spPr>
          <a:xfrm>
            <a:off x="5056325" y="1720025"/>
            <a:ext cx="7071300" cy="241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ES" sz="1200">
                <a:solidFill>
                  <a:schemeClr val="dk1"/>
                </a:solidFill>
                <a:latin typeface="Calibri"/>
                <a:ea typeface="Calibri"/>
                <a:cs typeface="Calibri"/>
                <a:sym typeface="Calibri"/>
              </a:rPr>
              <a:t>REPOSITORIO DE LOS FILTROS:</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lang="es-ES" sz="2200" u="sng">
                <a:solidFill>
                  <a:srgbClr val="2D58AC"/>
                </a:solidFill>
                <a:latin typeface="Calibri"/>
                <a:ea typeface="Calibri"/>
                <a:cs typeface="Calibri"/>
                <a:sym typeface="Calibri"/>
                <a:hlinkClick r:id="rId3">
                  <a:extLst>
                    <a:ext uri="{A12FA001-AC4F-418D-AE19-62706E023703}">
                      <ahyp:hlinkClr val="tx"/>
                    </a:ext>
                  </a:extLst>
                </a:hlinkClick>
              </a:rPr>
              <a:t>https://github.com/jorgedom5/EquipoPole</a:t>
            </a:r>
            <a:endParaRPr sz="2200">
              <a:solidFill>
                <a:srgbClr val="2D58AC"/>
              </a:solidFill>
              <a:latin typeface="Calibri"/>
              <a:ea typeface="Calibri"/>
              <a:cs typeface="Calibri"/>
              <a:sym typeface="Calibri"/>
            </a:endParaRPr>
          </a:p>
          <a:p>
            <a:pPr indent="0" lvl="0" marL="0" rtl="0" algn="just">
              <a:lnSpc>
                <a:spcPct val="115000"/>
              </a:lnSpc>
              <a:spcBef>
                <a:spcPts val="0"/>
              </a:spcBef>
              <a:spcAft>
                <a:spcPts val="0"/>
              </a:spcAft>
              <a:buNone/>
            </a:pPr>
            <a:r>
              <a:t/>
            </a:r>
            <a:endParaRPr sz="2200">
              <a:solidFill>
                <a:srgbClr val="2D58AC"/>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latin typeface="Calibri"/>
                <a:ea typeface="Calibri"/>
                <a:cs typeface="Calibri"/>
                <a:sym typeface="Calibri"/>
              </a:rPr>
              <a:t>SITIO WEB OFICIAL (PRINCIPAL FUENTE DE FINANCIACIÓN)</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s-ES" sz="1200" u="sng">
                <a:solidFill>
                  <a:schemeClr val="lt1"/>
                </a:solidFill>
                <a:latin typeface="Calibri"/>
                <a:ea typeface="Calibri"/>
                <a:cs typeface="Calibri"/>
                <a:sym typeface="Calibri"/>
                <a:hlinkClick r:id="rId4">
                  <a:extLst>
                    <a:ext uri="{A12FA001-AC4F-418D-AE19-62706E023703}">
                      <ahyp:hlinkClr val="tx"/>
                    </a:ext>
                  </a:extLst>
                </a:hlinkClick>
              </a:rPr>
              <a:t>https://jorgedom5.github.io/RedHorn-Journeys/</a:t>
            </a:r>
            <a:endParaRPr sz="1200">
              <a:solidFill>
                <a:schemeClr val="lt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t/>
            </a:r>
            <a:endParaRPr sz="2200">
              <a:solidFill>
                <a:srgbClr val="2D58AC"/>
              </a:solidFill>
              <a:latin typeface="Calibri"/>
              <a:ea typeface="Calibri"/>
              <a:cs typeface="Calibri"/>
              <a:sym typeface="Calibri"/>
            </a:endParaRPr>
          </a:p>
          <a:p>
            <a:pPr indent="0" lvl="0" marL="0" rtl="0" algn="just">
              <a:lnSpc>
                <a:spcPct val="115000"/>
              </a:lnSpc>
              <a:spcBef>
                <a:spcPts val="0"/>
              </a:spcBef>
              <a:spcAft>
                <a:spcPts val="0"/>
              </a:spcAft>
              <a:buNone/>
            </a:pPr>
            <a:r>
              <a:t/>
            </a:r>
            <a:endParaRPr/>
          </a:p>
        </p:txBody>
      </p:sp>
      <p:pic>
        <p:nvPicPr>
          <p:cNvPr id="621" name="Google Shape;621;p52"/>
          <p:cNvPicPr preferRelativeResize="0"/>
          <p:nvPr/>
        </p:nvPicPr>
        <p:blipFill>
          <a:blip r:embed="rId5">
            <a:alphaModFix/>
          </a:blip>
          <a:stretch>
            <a:fillRect/>
          </a:stretch>
        </p:blipFill>
        <p:spPr>
          <a:xfrm>
            <a:off x="312650" y="1521750"/>
            <a:ext cx="5131000" cy="5131000"/>
          </a:xfrm>
          <a:prstGeom prst="rect">
            <a:avLst/>
          </a:prstGeom>
          <a:noFill/>
          <a:ln>
            <a:noFill/>
          </a:ln>
        </p:spPr>
      </p:pic>
      <p:pic>
        <p:nvPicPr>
          <p:cNvPr id="622" name="Google Shape;622;p52">
            <a:hlinkClick r:id="rId6"/>
          </p:cNvPr>
          <p:cNvPicPr preferRelativeResize="0"/>
          <p:nvPr/>
        </p:nvPicPr>
        <p:blipFill>
          <a:blip r:embed="rId7">
            <a:alphaModFix/>
          </a:blip>
          <a:stretch>
            <a:fillRect/>
          </a:stretch>
        </p:blipFill>
        <p:spPr>
          <a:xfrm>
            <a:off x="6289875" y="3256550"/>
            <a:ext cx="3489875" cy="3489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3"/>
          <p:cNvSpPr/>
          <p:nvPr/>
        </p:nvSpPr>
        <p:spPr>
          <a:xfrm>
            <a:off x="0" y="1050587"/>
            <a:ext cx="12192000" cy="5214026"/>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4800">
                <a:solidFill>
                  <a:schemeClr val="lt1"/>
                </a:solidFill>
                <a:latin typeface="Gill Sans"/>
                <a:ea typeface="Gill Sans"/>
                <a:cs typeface="Gill Sans"/>
                <a:sym typeface="Gill Sans"/>
              </a:rPr>
              <a:t>¡Gracias por vuestra atención!</a:t>
            </a:r>
            <a:endParaRPr sz="4800">
              <a:solidFill>
                <a:schemeClr val="lt1"/>
              </a:solidFill>
              <a:latin typeface="Gill Sans"/>
              <a:ea typeface="Gill Sans"/>
              <a:cs typeface="Gill Sans"/>
              <a:sym typeface="Gill Sans"/>
            </a:endParaRPr>
          </a:p>
          <a:p>
            <a:pPr indent="0" lvl="0" marL="0" marR="0" rtl="0" algn="ctr">
              <a:spcBef>
                <a:spcPts val="0"/>
              </a:spcBef>
              <a:spcAft>
                <a:spcPts val="0"/>
              </a:spcAft>
              <a:buNone/>
            </a:pPr>
            <a:r>
              <a:t/>
            </a:r>
            <a:endParaRPr sz="3300">
              <a:solidFill>
                <a:schemeClr val="lt1"/>
              </a:solidFill>
              <a:latin typeface="Gill Sans"/>
              <a:ea typeface="Gill Sans"/>
              <a:cs typeface="Gill Sans"/>
              <a:sym typeface="Gill Sans"/>
            </a:endParaRPr>
          </a:p>
          <a:p>
            <a:pPr indent="0" lvl="0" marL="0" marR="0" rtl="0" algn="ctr">
              <a:spcBef>
                <a:spcPts val="0"/>
              </a:spcBef>
              <a:spcAft>
                <a:spcPts val="0"/>
              </a:spcAft>
              <a:buNone/>
            </a:pPr>
            <a:r>
              <a:rPr lang="es-ES" sz="2700">
                <a:solidFill>
                  <a:schemeClr val="lt1"/>
                </a:solidFill>
                <a:latin typeface="Gill Sans"/>
                <a:ea typeface="Gill Sans"/>
                <a:cs typeface="Gill Sans"/>
                <a:sym typeface="Gill Sans"/>
              </a:rPr>
              <a:t>Responderemos todas vuestras preguntas</a:t>
            </a:r>
            <a:endParaRPr sz="2700">
              <a:solidFill>
                <a:schemeClr val="lt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7"/>
          <p:cNvSpPr/>
          <p:nvPr/>
        </p:nvSpPr>
        <p:spPr>
          <a:xfrm>
            <a:off x="474973" y="729673"/>
            <a:ext cx="112368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Gill Sans"/>
                <a:ea typeface="Gill Sans"/>
                <a:cs typeface="Gill Sans"/>
                <a:sym typeface="Gill Sans"/>
              </a:rPr>
              <a:t>ORGANIGRAMA REDHORN JOURNEYS</a:t>
            </a:r>
            <a:endParaRPr b="1"/>
          </a:p>
        </p:txBody>
      </p:sp>
      <p:pic>
        <p:nvPicPr>
          <p:cNvPr id="142" name="Google Shape;142;p17"/>
          <p:cNvPicPr preferRelativeResize="0"/>
          <p:nvPr/>
        </p:nvPicPr>
        <p:blipFill>
          <a:blip r:embed="rId3">
            <a:alphaModFix/>
          </a:blip>
          <a:stretch>
            <a:fillRect/>
          </a:stretch>
        </p:blipFill>
        <p:spPr>
          <a:xfrm>
            <a:off x="149775" y="2286123"/>
            <a:ext cx="11887197" cy="30777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p:nvPr/>
        </p:nvSpPr>
        <p:spPr>
          <a:xfrm>
            <a:off x="474973" y="729673"/>
            <a:ext cx="112368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457200" rtl="0" algn="ctr">
              <a:spcBef>
                <a:spcPts val="0"/>
              </a:spcBef>
              <a:spcAft>
                <a:spcPts val="0"/>
              </a:spcAft>
              <a:buNone/>
            </a:pPr>
            <a:r>
              <a:rPr b="1" lang="es-ES" sz="1800">
                <a:solidFill>
                  <a:schemeClr val="lt1"/>
                </a:solidFill>
                <a:latin typeface="Gill Sans"/>
                <a:ea typeface="Gill Sans"/>
                <a:cs typeface="Gill Sans"/>
                <a:sym typeface="Gill Sans"/>
              </a:rPr>
              <a:t>SOBRE REDHORN JOURNEYS</a:t>
            </a:r>
            <a:endParaRPr b="1" sz="1800">
              <a:solidFill>
                <a:schemeClr val="lt1"/>
              </a:solidFill>
              <a:latin typeface="Gill Sans"/>
              <a:ea typeface="Gill Sans"/>
              <a:cs typeface="Gill Sans"/>
              <a:sym typeface="Gill Sans"/>
            </a:endParaRPr>
          </a:p>
        </p:txBody>
      </p:sp>
      <p:sp>
        <p:nvSpPr>
          <p:cNvPr id="149" name="Google Shape;149;p18"/>
          <p:cNvSpPr/>
          <p:nvPr/>
        </p:nvSpPr>
        <p:spPr>
          <a:xfrm>
            <a:off x="474975" y="1423200"/>
            <a:ext cx="11236800" cy="11268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s-ES">
                <a:solidFill>
                  <a:schemeClr val="dk1"/>
                </a:solidFill>
              </a:rPr>
              <a:t>"RedHorn Journeys, la visionaria creación de Toro Rojo, surgió tras ganar un DataProject, con el propósito claro de brindar justicia y oportunidades a los jubilados a través de los viajes del IMSERSO. Esta empresa se destaca por sus maravillosos filtros, que no solo garantizan experiencias equitativas, sino que también han convertido a Toro Rojo en un defensor incansable de la igualdad en cada travesía. Además, gracias a nuestra página web, conseguimos reducir el gasto público en los viajes"</a:t>
            </a:r>
            <a:endParaRPr>
              <a:solidFill>
                <a:schemeClr val="dk1"/>
              </a:solidFill>
            </a:endParaRPr>
          </a:p>
        </p:txBody>
      </p:sp>
      <p:sp>
        <p:nvSpPr>
          <p:cNvPr id="150" name="Google Shape;150;p18"/>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b="1" sz="1100">
              <a:solidFill>
                <a:srgbClr val="FF0000"/>
              </a:solidFill>
              <a:latin typeface="Calibri"/>
              <a:ea typeface="Calibri"/>
              <a:cs typeface="Calibri"/>
              <a:sym typeface="Calibri"/>
            </a:endParaRPr>
          </a:p>
        </p:txBody>
      </p:sp>
      <p:sp>
        <p:nvSpPr>
          <p:cNvPr id="151" name="Google Shape;151;p18"/>
          <p:cNvSpPr txBox="1"/>
          <p:nvPr/>
        </p:nvSpPr>
        <p:spPr>
          <a:xfrm>
            <a:off x="4640375" y="2592475"/>
            <a:ext cx="7071300" cy="241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ES" sz="1200">
                <a:solidFill>
                  <a:schemeClr val="dk1"/>
                </a:solidFill>
                <a:latin typeface="Calibri"/>
                <a:ea typeface="Calibri"/>
                <a:cs typeface="Calibri"/>
                <a:sym typeface="Calibri"/>
              </a:rPr>
              <a:t>REPOSITORIO DE LOS FILTROS:</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lang="es-ES" sz="2200" u="sng">
                <a:solidFill>
                  <a:srgbClr val="2D58AC"/>
                </a:solidFill>
                <a:latin typeface="Calibri"/>
                <a:ea typeface="Calibri"/>
                <a:cs typeface="Calibri"/>
                <a:sym typeface="Calibri"/>
                <a:hlinkClick r:id="rId3">
                  <a:extLst>
                    <a:ext uri="{A12FA001-AC4F-418D-AE19-62706E023703}">
                      <ahyp:hlinkClr val="tx"/>
                    </a:ext>
                  </a:extLst>
                </a:hlinkClick>
              </a:rPr>
              <a:t>https://github.com/jorgedom5/EquipoPole</a:t>
            </a:r>
            <a:endParaRPr sz="2200">
              <a:solidFill>
                <a:srgbClr val="2D58AC"/>
              </a:solidFill>
              <a:latin typeface="Calibri"/>
              <a:ea typeface="Calibri"/>
              <a:cs typeface="Calibri"/>
              <a:sym typeface="Calibri"/>
            </a:endParaRPr>
          </a:p>
          <a:p>
            <a:pPr indent="0" lvl="0" marL="0" rtl="0" algn="just">
              <a:lnSpc>
                <a:spcPct val="115000"/>
              </a:lnSpc>
              <a:spcBef>
                <a:spcPts val="0"/>
              </a:spcBef>
              <a:spcAft>
                <a:spcPts val="0"/>
              </a:spcAft>
              <a:buNone/>
            </a:pPr>
            <a:r>
              <a:t/>
            </a:r>
            <a:endParaRPr sz="2200">
              <a:solidFill>
                <a:srgbClr val="2D58AC"/>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s-ES" sz="1200">
                <a:solidFill>
                  <a:schemeClr val="dk1"/>
                </a:solidFill>
                <a:latin typeface="Calibri"/>
                <a:ea typeface="Calibri"/>
                <a:cs typeface="Calibri"/>
                <a:sym typeface="Calibri"/>
              </a:rPr>
              <a:t>SITIO WEB OFICIAL (PRINCIPAL FUENTE DE FINANCIACIÓN)</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s-ES" sz="1200" u="sng">
                <a:solidFill>
                  <a:schemeClr val="lt1"/>
                </a:solidFill>
                <a:latin typeface="Calibri"/>
                <a:ea typeface="Calibri"/>
                <a:cs typeface="Calibri"/>
                <a:sym typeface="Calibri"/>
                <a:hlinkClick r:id="rId4">
                  <a:extLst>
                    <a:ext uri="{A12FA001-AC4F-418D-AE19-62706E023703}">
                      <ahyp:hlinkClr val="tx"/>
                    </a:ext>
                  </a:extLst>
                </a:hlinkClick>
              </a:rPr>
              <a:t>https://jorgedom5.github.io/RedHorn-Journeys/</a:t>
            </a:r>
            <a:endParaRPr sz="1200">
              <a:solidFill>
                <a:schemeClr val="lt1"/>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t/>
            </a:r>
            <a:endParaRPr sz="2200">
              <a:solidFill>
                <a:srgbClr val="2D58AC"/>
              </a:solidFill>
              <a:latin typeface="Calibri"/>
              <a:ea typeface="Calibri"/>
              <a:cs typeface="Calibri"/>
              <a:sym typeface="Calibri"/>
            </a:endParaRPr>
          </a:p>
          <a:p>
            <a:pPr indent="0" lvl="0" marL="0" rtl="0" algn="just">
              <a:lnSpc>
                <a:spcPct val="115000"/>
              </a:lnSpc>
              <a:spcBef>
                <a:spcPts val="0"/>
              </a:spcBef>
              <a:spcAft>
                <a:spcPts val="0"/>
              </a:spcAft>
              <a:buNone/>
            </a:pPr>
            <a:r>
              <a:t/>
            </a:r>
            <a:endParaRPr/>
          </a:p>
        </p:txBody>
      </p:sp>
      <p:pic>
        <p:nvPicPr>
          <p:cNvPr id="152" name="Google Shape;152;p18"/>
          <p:cNvPicPr preferRelativeResize="0"/>
          <p:nvPr/>
        </p:nvPicPr>
        <p:blipFill>
          <a:blip r:embed="rId5">
            <a:alphaModFix/>
          </a:blip>
          <a:stretch>
            <a:fillRect/>
          </a:stretch>
        </p:blipFill>
        <p:spPr>
          <a:xfrm>
            <a:off x="474975" y="2434550"/>
            <a:ext cx="4167475" cy="4167475"/>
          </a:xfrm>
          <a:prstGeom prst="rect">
            <a:avLst/>
          </a:prstGeom>
          <a:noFill/>
          <a:ln>
            <a:noFill/>
          </a:ln>
        </p:spPr>
      </p:pic>
      <p:pic>
        <p:nvPicPr>
          <p:cNvPr id="153" name="Google Shape;153;p18">
            <a:hlinkClick r:id="rId6"/>
          </p:cNvPr>
          <p:cNvPicPr preferRelativeResize="0"/>
          <p:nvPr/>
        </p:nvPicPr>
        <p:blipFill>
          <a:blip r:embed="rId7">
            <a:alphaModFix/>
          </a:blip>
          <a:stretch>
            <a:fillRect/>
          </a:stretch>
        </p:blipFill>
        <p:spPr>
          <a:xfrm>
            <a:off x="6289875" y="4081375"/>
            <a:ext cx="2665050" cy="266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p:nvPr/>
        </p:nvSpPr>
        <p:spPr>
          <a:xfrm>
            <a:off x="474973" y="729673"/>
            <a:ext cx="112368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457200" rtl="0" algn="ctr">
              <a:spcBef>
                <a:spcPts val="0"/>
              </a:spcBef>
              <a:spcAft>
                <a:spcPts val="0"/>
              </a:spcAft>
              <a:buNone/>
            </a:pPr>
            <a:r>
              <a:rPr b="1" lang="es-ES" sz="1800">
                <a:solidFill>
                  <a:schemeClr val="lt1"/>
                </a:solidFill>
                <a:latin typeface="Gill Sans"/>
                <a:ea typeface="Gill Sans"/>
                <a:cs typeface="Gill Sans"/>
                <a:sym typeface="Gill Sans"/>
              </a:rPr>
              <a:t>OBJETIVO REDHORN JOURNEYS</a:t>
            </a:r>
            <a:endParaRPr b="1" sz="1800">
              <a:solidFill>
                <a:schemeClr val="lt1"/>
              </a:solidFill>
              <a:latin typeface="Gill Sans"/>
              <a:ea typeface="Gill Sans"/>
              <a:cs typeface="Gill Sans"/>
              <a:sym typeface="Gill Sans"/>
            </a:endParaRPr>
          </a:p>
        </p:txBody>
      </p:sp>
      <p:sp>
        <p:nvSpPr>
          <p:cNvPr id="160" name="Google Shape;160;p19"/>
          <p:cNvSpPr/>
          <p:nvPr/>
        </p:nvSpPr>
        <p:spPr>
          <a:xfrm>
            <a:off x="474975" y="1490525"/>
            <a:ext cx="11236800" cy="895200"/>
          </a:xfrm>
          <a:prstGeom prst="round1Rect">
            <a:avLst>
              <a:gd fmla="val 16667" name="adj"/>
            </a:avLst>
          </a:prstGeom>
          <a:solidFill>
            <a:srgbClr val="D8E8F0"/>
          </a:solidFill>
          <a:ln cap="rnd" cmpd="sng" w="22225">
            <a:solidFill>
              <a:srgbClr val="D8E8F0"/>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s-ES">
                <a:solidFill>
                  <a:schemeClr val="dk1"/>
                </a:solidFill>
              </a:rPr>
              <a:t>Nuestra visión de justicia se enfoca en la igualdad de oportunidades, garantizando que todos los individuos que gocen de este beneficio sean elegidos de una manera equitativa de acuerdo a las distintas variables de clasificación que serán aplicados a los jubilados en su totalidad. Estas variables se clasifican en:</a:t>
            </a:r>
            <a:endParaRPr>
              <a:solidFill>
                <a:schemeClr val="dk1"/>
              </a:solidFill>
            </a:endParaRPr>
          </a:p>
        </p:txBody>
      </p:sp>
      <p:graphicFrame>
        <p:nvGraphicFramePr>
          <p:cNvPr id="161" name="Google Shape;161;p19"/>
          <p:cNvGraphicFramePr/>
          <p:nvPr/>
        </p:nvGraphicFramePr>
        <p:xfrm>
          <a:off x="3250200" y="3665725"/>
          <a:ext cx="3000000" cy="3000000"/>
        </p:xfrm>
        <a:graphic>
          <a:graphicData uri="http://schemas.openxmlformats.org/drawingml/2006/table">
            <a:tbl>
              <a:tblPr>
                <a:noFill/>
                <a:tableStyleId>{4BA42840-0487-4A1E-AA00-F1C81BC6AB54}</a:tableStyleId>
              </a:tblPr>
              <a:tblGrid>
                <a:gridCol w="2845800"/>
                <a:gridCol w="2845800"/>
              </a:tblGrid>
              <a:tr h="371475">
                <a:tc>
                  <a:txBody>
                    <a:bodyPr/>
                    <a:lstStyle/>
                    <a:p>
                      <a:pPr indent="0" lvl="0" marL="0" rtl="0" algn="ctr">
                        <a:lnSpc>
                          <a:spcPct val="115000"/>
                        </a:lnSpc>
                        <a:spcBef>
                          <a:spcPts val="0"/>
                        </a:spcBef>
                        <a:spcAft>
                          <a:spcPts val="0"/>
                        </a:spcAft>
                        <a:buNone/>
                      </a:pPr>
                      <a:r>
                        <a:rPr b="1" lang="es-ES" sz="1800">
                          <a:solidFill>
                            <a:srgbClr val="FFFFFF"/>
                          </a:solidFill>
                          <a:latin typeface="Calibri"/>
                          <a:ea typeface="Calibri"/>
                          <a:cs typeface="Calibri"/>
                          <a:sym typeface="Calibri"/>
                        </a:rPr>
                        <a:t>Variables de Análisis</a:t>
                      </a:r>
                      <a:endParaRPr b="1" sz="1800">
                        <a:solidFill>
                          <a:srgbClr val="FFFFFF"/>
                        </a:solidFill>
                        <a:latin typeface="Calibri"/>
                        <a:ea typeface="Calibri"/>
                        <a:cs typeface="Calibri"/>
                        <a:sym typeface="Calibri"/>
                      </a:endParaRPr>
                    </a:p>
                  </a:txBody>
                  <a:tcPr marT="91425" marB="91425" marR="91425" marL="91425">
                    <a:solidFill>
                      <a:schemeClr val="accent1"/>
                    </a:solidFill>
                  </a:tcPr>
                </a:tc>
                <a:tc>
                  <a:txBody>
                    <a:bodyPr/>
                    <a:lstStyle/>
                    <a:p>
                      <a:pPr indent="0" lvl="0" marL="0" rtl="0" algn="ctr">
                        <a:lnSpc>
                          <a:spcPct val="115000"/>
                        </a:lnSpc>
                        <a:spcBef>
                          <a:spcPts val="0"/>
                        </a:spcBef>
                        <a:spcAft>
                          <a:spcPts val="0"/>
                        </a:spcAft>
                        <a:buNone/>
                      </a:pPr>
                      <a:r>
                        <a:rPr b="1" lang="es-ES" sz="1800">
                          <a:solidFill>
                            <a:srgbClr val="FFFFFF"/>
                          </a:solidFill>
                          <a:latin typeface="Calibri"/>
                          <a:ea typeface="Calibri"/>
                          <a:cs typeface="Calibri"/>
                          <a:sym typeface="Calibri"/>
                        </a:rPr>
                        <a:t>Datos</a:t>
                      </a:r>
                      <a:endParaRPr b="1" sz="1800">
                        <a:solidFill>
                          <a:srgbClr val="FFFFFF"/>
                        </a:solidFill>
                        <a:latin typeface="Calibri"/>
                        <a:ea typeface="Calibri"/>
                        <a:cs typeface="Calibri"/>
                        <a:sym typeface="Calibri"/>
                      </a:endParaRPr>
                    </a:p>
                  </a:txBody>
                  <a:tcPr marT="91425" marB="91425" marR="91425" marL="91425">
                    <a:solidFill>
                      <a:schemeClr val="accent1"/>
                    </a:solidFill>
                  </a:tcPr>
                </a:tc>
              </a:tr>
              <a:tr h="371475">
                <a:tc>
                  <a:txBody>
                    <a:bodyPr/>
                    <a:lstStyle/>
                    <a:p>
                      <a:pPr indent="0" lvl="0" marL="0" rtl="0" algn="l">
                        <a:lnSpc>
                          <a:spcPct val="115000"/>
                        </a:lnSpc>
                        <a:spcBef>
                          <a:spcPts val="0"/>
                        </a:spcBef>
                        <a:spcAft>
                          <a:spcPts val="0"/>
                        </a:spcAft>
                        <a:buNone/>
                      </a:pPr>
                      <a:r>
                        <a:rPr b="1" lang="es-ES" sz="1200">
                          <a:latin typeface="Calibri"/>
                          <a:ea typeface="Calibri"/>
                          <a:cs typeface="Calibri"/>
                          <a:sym typeface="Calibri"/>
                        </a:rPr>
                        <a:t>Datos demográficos</a:t>
                      </a:r>
                      <a:endParaRPr b="1" sz="1200">
                        <a:latin typeface="Calibri"/>
                        <a:ea typeface="Calibri"/>
                        <a:cs typeface="Calibri"/>
                        <a:sym typeface="Calibri"/>
                      </a:endParaRPr>
                    </a:p>
                  </a:txBody>
                  <a:tcPr marT="91425" marB="91425" marR="91425" marL="91425">
                    <a:solidFill>
                      <a:srgbClr val="D8E8F0"/>
                    </a:solidFill>
                  </a:tcPr>
                </a:tc>
                <a:tc>
                  <a:txBody>
                    <a:bodyPr/>
                    <a:lstStyle/>
                    <a:p>
                      <a:pPr indent="0" lvl="0" marL="0" rtl="0" algn="just">
                        <a:lnSpc>
                          <a:spcPct val="115000"/>
                        </a:lnSpc>
                        <a:spcBef>
                          <a:spcPts val="0"/>
                        </a:spcBef>
                        <a:spcAft>
                          <a:spcPts val="0"/>
                        </a:spcAft>
                        <a:buNone/>
                      </a:pPr>
                      <a:r>
                        <a:rPr lang="es-ES" sz="1200">
                          <a:latin typeface="Calibri"/>
                          <a:ea typeface="Calibri"/>
                          <a:cs typeface="Calibri"/>
                          <a:sym typeface="Calibri"/>
                        </a:rPr>
                        <a:t>Edad, Estado Civil, Nacionalidad</a:t>
                      </a:r>
                      <a:endParaRPr sz="1200">
                        <a:latin typeface="Calibri"/>
                        <a:ea typeface="Calibri"/>
                        <a:cs typeface="Calibri"/>
                        <a:sym typeface="Calibri"/>
                      </a:endParaRPr>
                    </a:p>
                  </a:txBody>
                  <a:tcPr marT="91425" marB="91425" marR="91425" marL="91425">
                    <a:solidFill>
                      <a:srgbClr val="D8E8F0"/>
                    </a:solidFill>
                  </a:tcPr>
                </a:tc>
              </a:tr>
              <a:tr h="371475">
                <a:tc>
                  <a:txBody>
                    <a:bodyPr/>
                    <a:lstStyle/>
                    <a:p>
                      <a:pPr indent="0" lvl="0" marL="0" rtl="0" algn="l">
                        <a:lnSpc>
                          <a:spcPct val="115000"/>
                        </a:lnSpc>
                        <a:spcBef>
                          <a:spcPts val="0"/>
                        </a:spcBef>
                        <a:spcAft>
                          <a:spcPts val="0"/>
                        </a:spcAft>
                        <a:buNone/>
                      </a:pPr>
                      <a:r>
                        <a:rPr b="1" lang="es-ES" sz="1200">
                          <a:latin typeface="Calibri"/>
                          <a:ea typeface="Calibri"/>
                          <a:cs typeface="Calibri"/>
                          <a:sym typeface="Calibri"/>
                        </a:rPr>
                        <a:t>Datos geográficos</a:t>
                      </a:r>
                      <a:endParaRPr b="1" sz="1200">
                        <a:latin typeface="Calibri"/>
                        <a:ea typeface="Calibri"/>
                        <a:cs typeface="Calibri"/>
                        <a:sym typeface="Calibri"/>
                      </a:endParaRPr>
                    </a:p>
                  </a:txBody>
                  <a:tcPr marT="91425" marB="91425" marR="91425" marL="91425"/>
                </a:tc>
                <a:tc>
                  <a:txBody>
                    <a:bodyPr/>
                    <a:lstStyle/>
                    <a:p>
                      <a:pPr indent="0" lvl="0" marL="0" rtl="0" algn="just">
                        <a:lnSpc>
                          <a:spcPct val="115000"/>
                        </a:lnSpc>
                        <a:spcBef>
                          <a:spcPts val="0"/>
                        </a:spcBef>
                        <a:spcAft>
                          <a:spcPts val="0"/>
                        </a:spcAft>
                        <a:buNone/>
                      </a:pPr>
                      <a:r>
                        <a:rPr lang="es-ES" sz="1200">
                          <a:latin typeface="Calibri"/>
                          <a:ea typeface="Calibri"/>
                          <a:cs typeface="Calibri"/>
                          <a:sym typeface="Calibri"/>
                        </a:rPr>
                        <a:t>Comunidad Autónoma, Preferencia de Viaje, Vivir en zona costa,</a:t>
                      </a:r>
                      <a:endParaRPr sz="1200">
                        <a:latin typeface="Calibri"/>
                        <a:ea typeface="Calibri"/>
                        <a:cs typeface="Calibri"/>
                        <a:sym typeface="Calibri"/>
                      </a:endParaRPr>
                    </a:p>
                  </a:txBody>
                  <a:tcPr marT="91425" marB="91425" marR="91425" marL="91425"/>
                </a:tc>
              </a:tr>
              <a:tr h="552450">
                <a:tc>
                  <a:txBody>
                    <a:bodyPr/>
                    <a:lstStyle/>
                    <a:p>
                      <a:pPr indent="0" lvl="0" marL="0" rtl="0" algn="l">
                        <a:lnSpc>
                          <a:spcPct val="115000"/>
                        </a:lnSpc>
                        <a:spcBef>
                          <a:spcPts val="0"/>
                        </a:spcBef>
                        <a:spcAft>
                          <a:spcPts val="0"/>
                        </a:spcAft>
                        <a:buNone/>
                      </a:pPr>
                      <a:r>
                        <a:rPr b="1" lang="es-ES" sz="1200">
                          <a:latin typeface="Calibri"/>
                          <a:ea typeface="Calibri"/>
                          <a:cs typeface="Calibri"/>
                          <a:sym typeface="Calibri"/>
                        </a:rPr>
                        <a:t>Condiciones personales</a:t>
                      </a:r>
                      <a:endParaRPr b="1" sz="1200">
                        <a:latin typeface="Calibri"/>
                        <a:ea typeface="Calibri"/>
                        <a:cs typeface="Calibri"/>
                        <a:sym typeface="Calibri"/>
                      </a:endParaRPr>
                    </a:p>
                  </a:txBody>
                  <a:tcPr marT="91425" marB="91425" marR="91425" marL="91425">
                    <a:solidFill>
                      <a:srgbClr val="D8E8F0"/>
                    </a:solidFill>
                  </a:tcPr>
                </a:tc>
                <a:tc>
                  <a:txBody>
                    <a:bodyPr/>
                    <a:lstStyle/>
                    <a:p>
                      <a:pPr indent="0" lvl="0" marL="0" rtl="0" algn="just">
                        <a:lnSpc>
                          <a:spcPct val="115000"/>
                        </a:lnSpc>
                        <a:spcBef>
                          <a:spcPts val="0"/>
                        </a:spcBef>
                        <a:spcAft>
                          <a:spcPts val="0"/>
                        </a:spcAft>
                        <a:buNone/>
                      </a:pPr>
                      <a:r>
                        <a:rPr lang="es-ES" sz="1200">
                          <a:latin typeface="Calibri"/>
                          <a:ea typeface="Calibri"/>
                          <a:cs typeface="Calibri"/>
                          <a:sym typeface="Calibri"/>
                        </a:rPr>
                        <a:t>Hijos, Estado de Salud, Fumador, Participación Voluntariado, Historial Judicial, Discapacidad, Participación Anterior, Víctima de Maltrato,</a:t>
                      </a:r>
                      <a:endParaRPr sz="1200">
                        <a:latin typeface="Calibri"/>
                        <a:ea typeface="Calibri"/>
                        <a:cs typeface="Calibri"/>
                        <a:sym typeface="Calibri"/>
                      </a:endParaRPr>
                    </a:p>
                  </a:txBody>
                  <a:tcPr marT="91425" marB="91425" marR="91425" marL="91425">
                    <a:solidFill>
                      <a:srgbClr val="D8E8F0"/>
                    </a:solidFill>
                  </a:tcPr>
                </a:tc>
              </a:tr>
              <a:tr h="371475">
                <a:tc>
                  <a:txBody>
                    <a:bodyPr/>
                    <a:lstStyle/>
                    <a:p>
                      <a:pPr indent="0" lvl="0" marL="0" rtl="0" algn="l">
                        <a:lnSpc>
                          <a:spcPct val="115000"/>
                        </a:lnSpc>
                        <a:spcBef>
                          <a:spcPts val="0"/>
                        </a:spcBef>
                        <a:spcAft>
                          <a:spcPts val="0"/>
                        </a:spcAft>
                        <a:buNone/>
                      </a:pPr>
                      <a:r>
                        <a:rPr b="1" lang="es-ES" sz="1200">
                          <a:latin typeface="Calibri"/>
                          <a:ea typeface="Calibri"/>
                          <a:cs typeface="Calibri"/>
                          <a:sym typeface="Calibri"/>
                        </a:rPr>
                        <a:t>Condiciones financieras</a:t>
                      </a:r>
                      <a:endParaRPr b="1" sz="1200">
                        <a:latin typeface="Calibri"/>
                        <a:ea typeface="Calibri"/>
                        <a:cs typeface="Calibri"/>
                        <a:sym typeface="Calibri"/>
                      </a:endParaRPr>
                    </a:p>
                  </a:txBody>
                  <a:tcPr marT="91425" marB="91425" marR="91425" marL="91425"/>
                </a:tc>
                <a:tc>
                  <a:txBody>
                    <a:bodyPr/>
                    <a:lstStyle/>
                    <a:p>
                      <a:pPr indent="0" lvl="0" marL="0" rtl="0" algn="just">
                        <a:lnSpc>
                          <a:spcPct val="115000"/>
                        </a:lnSpc>
                        <a:spcBef>
                          <a:spcPts val="0"/>
                        </a:spcBef>
                        <a:spcAft>
                          <a:spcPts val="0"/>
                        </a:spcAft>
                        <a:buNone/>
                      </a:pPr>
                      <a:r>
                        <a:rPr lang="es-ES" sz="1200">
                          <a:latin typeface="Calibri"/>
                          <a:ea typeface="Calibri"/>
                          <a:cs typeface="Calibri"/>
                          <a:sym typeface="Calibri"/>
                        </a:rPr>
                        <a:t>Pensión Anual, Endeudamiento, Años Tributados, Número de Propiedades</a:t>
                      </a:r>
                      <a:endParaRPr sz="1200">
                        <a:latin typeface="Calibri"/>
                        <a:ea typeface="Calibri"/>
                        <a:cs typeface="Calibri"/>
                        <a:sym typeface="Calibri"/>
                      </a:endParaRPr>
                    </a:p>
                  </a:txBody>
                  <a:tcPr marT="91425" marB="91425" marR="91425" marL="91425"/>
                </a:tc>
              </a:tr>
            </a:tbl>
          </a:graphicData>
        </a:graphic>
      </p:graphicFrame>
      <p:graphicFrame>
        <p:nvGraphicFramePr>
          <p:cNvPr id="162" name="Google Shape;162;p19"/>
          <p:cNvGraphicFramePr/>
          <p:nvPr/>
        </p:nvGraphicFramePr>
        <p:xfrm>
          <a:off x="1180150" y="2619800"/>
          <a:ext cx="3000000" cy="3000000"/>
        </p:xfrm>
        <a:graphic>
          <a:graphicData uri="http://schemas.openxmlformats.org/drawingml/2006/table">
            <a:tbl>
              <a:tblPr>
                <a:noFill/>
                <a:tableStyleId>{4BA42840-0487-4A1E-AA00-F1C81BC6AB54}</a:tableStyleId>
              </a:tblPr>
              <a:tblGrid>
                <a:gridCol w="2695575"/>
                <a:gridCol w="1666875"/>
              </a:tblGrid>
              <a:tr h="371475">
                <a:tc>
                  <a:txBody>
                    <a:bodyPr/>
                    <a:lstStyle/>
                    <a:p>
                      <a:pPr indent="0" lvl="0" marL="0" rtl="0" algn="ctr">
                        <a:lnSpc>
                          <a:spcPct val="115000"/>
                        </a:lnSpc>
                        <a:spcBef>
                          <a:spcPts val="0"/>
                        </a:spcBef>
                        <a:spcAft>
                          <a:spcPts val="0"/>
                        </a:spcAft>
                        <a:buNone/>
                      </a:pPr>
                      <a:r>
                        <a:rPr b="1" lang="es-ES" sz="1800">
                          <a:solidFill>
                            <a:srgbClr val="FFFFFF"/>
                          </a:solidFill>
                          <a:latin typeface="Calibri"/>
                          <a:ea typeface="Calibri"/>
                          <a:cs typeface="Calibri"/>
                          <a:sym typeface="Calibri"/>
                        </a:rPr>
                        <a:t>Muestra de Jubilados</a:t>
                      </a:r>
                      <a:endParaRPr b="1" sz="1800">
                        <a:solidFill>
                          <a:srgbClr val="FFFFFF"/>
                        </a:solidFill>
                        <a:latin typeface="Calibri"/>
                        <a:ea typeface="Calibri"/>
                        <a:cs typeface="Calibri"/>
                        <a:sym typeface="Calibri"/>
                      </a:endParaRPr>
                    </a:p>
                  </a:txBody>
                  <a:tcPr marT="91425" marB="91425" marR="91425" marL="91425">
                    <a:solidFill>
                      <a:schemeClr val="accent1"/>
                    </a:solidFill>
                  </a:tcPr>
                </a:tc>
                <a:tc>
                  <a:txBody>
                    <a:bodyPr/>
                    <a:lstStyle/>
                    <a:p>
                      <a:pPr indent="0" lvl="0" marL="0" rtl="0" algn="ctr">
                        <a:lnSpc>
                          <a:spcPct val="115000"/>
                        </a:lnSpc>
                        <a:spcBef>
                          <a:spcPts val="0"/>
                        </a:spcBef>
                        <a:spcAft>
                          <a:spcPts val="0"/>
                        </a:spcAft>
                        <a:buNone/>
                      </a:pPr>
                      <a:r>
                        <a:rPr b="1" lang="es-ES" sz="1800">
                          <a:solidFill>
                            <a:srgbClr val="FFFFFF"/>
                          </a:solidFill>
                          <a:latin typeface="Calibri"/>
                          <a:ea typeface="Calibri"/>
                          <a:cs typeface="Calibri"/>
                          <a:sym typeface="Calibri"/>
                        </a:rPr>
                        <a:t>Plazas</a:t>
                      </a:r>
                      <a:endParaRPr b="1" sz="1800">
                        <a:solidFill>
                          <a:srgbClr val="FFFFFF"/>
                        </a:solidFill>
                        <a:latin typeface="Calibri"/>
                        <a:ea typeface="Calibri"/>
                        <a:cs typeface="Calibri"/>
                        <a:sym typeface="Calibri"/>
                      </a:endParaRPr>
                    </a:p>
                  </a:txBody>
                  <a:tcPr marT="91425" marB="91425" marR="91425" marL="91425">
                    <a:solidFill>
                      <a:schemeClr val="accent1"/>
                    </a:solidFill>
                  </a:tcPr>
                </a:tc>
              </a:tr>
              <a:tr h="371475">
                <a:tc>
                  <a:txBody>
                    <a:bodyPr/>
                    <a:lstStyle/>
                    <a:p>
                      <a:pPr indent="0" lvl="0" marL="0" rtl="0" algn="ctr">
                        <a:lnSpc>
                          <a:spcPct val="115000"/>
                        </a:lnSpc>
                        <a:spcBef>
                          <a:spcPts val="0"/>
                        </a:spcBef>
                        <a:spcAft>
                          <a:spcPts val="0"/>
                        </a:spcAft>
                        <a:buNone/>
                      </a:pPr>
                      <a:r>
                        <a:rPr lang="es-ES" sz="1200">
                          <a:latin typeface="Calibri"/>
                          <a:ea typeface="Calibri"/>
                          <a:cs typeface="Calibri"/>
                          <a:sym typeface="Calibri"/>
                        </a:rPr>
                        <a:t>100.000</a:t>
                      </a:r>
                      <a:endParaRPr sz="1200">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s-ES" sz="1200">
                          <a:latin typeface="Calibri"/>
                          <a:ea typeface="Calibri"/>
                          <a:cs typeface="Calibri"/>
                          <a:sym typeface="Calibri"/>
                        </a:rPr>
                        <a:t>2622</a:t>
                      </a:r>
                      <a:endParaRPr sz="1200">
                        <a:latin typeface="Calibri"/>
                        <a:ea typeface="Calibri"/>
                        <a:cs typeface="Calibri"/>
                        <a:sym typeface="Calibri"/>
                      </a:endParaRPr>
                    </a:p>
                  </a:txBody>
                  <a:tcPr marT="91425" marB="91425" marR="91425" marL="91425"/>
                </a:tc>
              </a:tr>
            </a:tbl>
          </a:graphicData>
        </a:graphic>
      </p:graphicFrame>
      <p:sp>
        <p:nvSpPr>
          <p:cNvPr id="163" name="Google Shape;163;p19"/>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b="1" sz="1100">
              <a:solidFill>
                <a:srgbClr val="FF0000"/>
              </a:solidFill>
              <a:latin typeface="Calibri"/>
              <a:ea typeface="Calibri"/>
              <a:cs typeface="Calibri"/>
              <a:sym typeface="Calibri"/>
            </a:endParaRPr>
          </a:p>
        </p:txBody>
      </p:sp>
      <p:sp>
        <p:nvSpPr>
          <p:cNvPr id="164" name="Google Shape;164;p19"/>
          <p:cNvSpPr txBox="1"/>
          <p:nvPr/>
        </p:nvSpPr>
        <p:spPr>
          <a:xfrm>
            <a:off x="5680750" y="2592475"/>
            <a:ext cx="6030900" cy="825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ES" sz="1200">
                <a:solidFill>
                  <a:schemeClr val="dk1"/>
                </a:solidFill>
                <a:latin typeface="Calibri"/>
                <a:ea typeface="Calibri"/>
                <a:cs typeface="Calibri"/>
                <a:sym typeface="Calibri"/>
              </a:rPr>
              <a:t>Estás 2622 plazas serán asignadas a los jubilados de acuerdo al modelo de acumulación de puntos por variables.</a:t>
            </a:r>
            <a:endParaRPr sz="12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p:nvPr/>
        </p:nvSpPr>
        <p:spPr>
          <a:xfrm>
            <a:off x="0" y="1644012"/>
            <a:ext cx="12192000" cy="52140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00" u="none" cap="none" strike="noStrike">
              <a:solidFill>
                <a:schemeClr val="lt1"/>
              </a:solidFill>
              <a:latin typeface="Gill Sans"/>
              <a:ea typeface="Gill Sans"/>
              <a:cs typeface="Gill Sans"/>
              <a:sym typeface="Gill Sans"/>
            </a:endParaRPr>
          </a:p>
        </p:txBody>
      </p:sp>
      <p:sp>
        <p:nvSpPr>
          <p:cNvPr id="170" name="Google Shape;170;p20"/>
          <p:cNvSpPr txBox="1"/>
          <p:nvPr/>
        </p:nvSpPr>
        <p:spPr>
          <a:xfrm>
            <a:off x="1752150" y="3162425"/>
            <a:ext cx="8687700" cy="1855800"/>
          </a:xfrm>
          <a:prstGeom prst="rect">
            <a:avLst/>
          </a:pr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4800"/>
              <a:buFont typeface="Gill Sans"/>
              <a:buNone/>
            </a:pPr>
            <a:r>
              <a:rPr lang="es-ES" sz="4800">
                <a:solidFill>
                  <a:srgbClr val="FFFFFF"/>
                </a:solidFill>
                <a:latin typeface="Gill Sans"/>
                <a:ea typeface="Gill Sans"/>
                <a:cs typeface="Gill Sans"/>
                <a:sym typeface="Gill Sans"/>
              </a:rPr>
              <a:t>DISEÑO DE ARQUITECTURAS Y </a:t>
            </a:r>
            <a:r>
              <a:rPr lang="es-ES" sz="4800">
                <a:solidFill>
                  <a:srgbClr val="FFFFFF"/>
                </a:solidFill>
                <a:latin typeface="Gill Sans"/>
                <a:ea typeface="Gill Sans"/>
                <a:cs typeface="Gill Sans"/>
                <a:sym typeface="Gill Sans"/>
              </a:rPr>
              <a:t>JUSTIFICACIÓN</a:t>
            </a:r>
            <a:r>
              <a:rPr lang="es-ES" sz="4800">
                <a:solidFill>
                  <a:srgbClr val="FFFFFF"/>
                </a:solidFill>
                <a:latin typeface="Gill Sans"/>
                <a:ea typeface="Gill Sans"/>
                <a:cs typeface="Gill Sans"/>
                <a:sym typeface="Gill Sans"/>
              </a:rPr>
              <a:t> DE PIEZAS </a:t>
            </a:r>
            <a:endParaRPr/>
          </a:p>
        </p:txBody>
      </p:sp>
      <p:sp>
        <p:nvSpPr>
          <p:cNvPr id="171" name="Google Shape;171;p20"/>
          <p:cNvSpPr/>
          <p:nvPr/>
        </p:nvSpPr>
        <p:spPr>
          <a:xfrm>
            <a:off x="3458850" y="1251650"/>
            <a:ext cx="5274300" cy="1030200"/>
          </a:xfrm>
          <a:prstGeom prst="flowChartAlternateProcess">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ES" sz="2100">
                <a:solidFill>
                  <a:schemeClr val="accent1"/>
                </a:solidFill>
                <a:latin typeface="Roboto"/>
                <a:ea typeface="Roboto"/>
                <a:cs typeface="Roboto"/>
                <a:sym typeface="Roboto"/>
              </a:rPr>
              <a:t>DATOS INICIALES</a:t>
            </a:r>
            <a:endParaRPr b="1" sz="2100">
              <a:solidFill>
                <a:schemeClr val="accen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p:nvPr/>
        </p:nvSpPr>
        <p:spPr>
          <a:xfrm>
            <a:off x="6501975" y="1134300"/>
            <a:ext cx="5422200" cy="5251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p:txBody>
      </p:sp>
      <p:sp>
        <p:nvSpPr>
          <p:cNvPr id="178" name="Google Shape;178;p21"/>
          <p:cNvSpPr/>
          <p:nvPr/>
        </p:nvSpPr>
        <p:spPr>
          <a:xfrm>
            <a:off x="8671575" y="664025"/>
            <a:ext cx="4271700" cy="630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p:txBody>
      </p:sp>
      <p:sp>
        <p:nvSpPr>
          <p:cNvPr id="179" name="Google Shape;179;p21"/>
          <p:cNvSpPr/>
          <p:nvPr/>
        </p:nvSpPr>
        <p:spPr>
          <a:xfrm rot="316207">
            <a:off x="7629481" y="2172025"/>
            <a:ext cx="3207358" cy="3107325"/>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p:txBody>
      </p:sp>
      <p:pic>
        <p:nvPicPr>
          <p:cNvPr id="180" name="Google Shape;180;p21"/>
          <p:cNvPicPr preferRelativeResize="0"/>
          <p:nvPr/>
        </p:nvPicPr>
        <p:blipFill rotWithShape="1">
          <a:blip r:embed="rId3">
            <a:alphaModFix/>
          </a:blip>
          <a:srcRect b="0" l="0" r="0" t="16485"/>
          <a:stretch/>
        </p:blipFill>
        <p:spPr>
          <a:xfrm>
            <a:off x="5864300" y="3204025"/>
            <a:ext cx="1037850" cy="723900"/>
          </a:xfrm>
          <a:prstGeom prst="rect">
            <a:avLst/>
          </a:prstGeom>
          <a:noFill/>
          <a:ln>
            <a:noFill/>
          </a:ln>
        </p:spPr>
      </p:pic>
      <p:pic>
        <p:nvPicPr>
          <p:cNvPr id="181" name="Google Shape;181;p21"/>
          <p:cNvPicPr preferRelativeResize="0"/>
          <p:nvPr/>
        </p:nvPicPr>
        <p:blipFill>
          <a:blip r:embed="rId4">
            <a:alphaModFix/>
          </a:blip>
          <a:stretch>
            <a:fillRect/>
          </a:stretch>
        </p:blipFill>
        <p:spPr>
          <a:xfrm>
            <a:off x="8767238" y="772763"/>
            <a:ext cx="866775" cy="866775"/>
          </a:xfrm>
          <a:prstGeom prst="rect">
            <a:avLst/>
          </a:prstGeom>
          <a:noFill/>
          <a:ln>
            <a:noFill/>
          </a:ln>
        </p:spPr>
      </p:pic>
      <p:pic>
        <p:nvPicPr>
          <p:cNvPr id="182" name="Google Shape;182;p21"/>
          <p:cNvPicPr preferRelativeResize="0"/>
          <p:nvPr/>
        </p:nvPicPr>
        <p:blipFill rotWithShape="1">
          <a:blip r:embed="rId5">
            <a:alphaModFix/>
          </a:blip>
          <a:srcRect b="0" l="0" r="0" t="0"/>
          <a:stretch/>
        </p:blipFill>
        <p:spPr>
          <a:xfrm>
            <a:off x="8353175" y="5861625"/>
            <a:ext cx="2483625" cy="576369"/>
          </a:xfrm>
          <a:prstGeom prst="rect">
            <a:avLst/>
          </a:prstGeom>
          <a:noFill/>
          <a:ln>
            <a:noFill/>
          </a:ln>
        </p:spPr>
      </p:pic>
      <p:pic>
        <p:nvPicPr>
          <p:cNvPr id="183" name="Google Shape;183;p21"/>
          <p:cNvPicPr preferRelativeResize="0"/>
          <p:nvPr/>
        </p:nvPicPr>
        <p:blipFill>
          <a:blip r:embed="rId6">
            <a:alphaModFix/>
          </a:blip>
          <a:stretch>
            <a:fillRect/>
          </a:stretch>
        </p:blipFill>
        <p:spPr>
          <a:xfrm>
            <a:off x="8174663" y="2914654"/>
            <a:ext cx="2116982" cy="723900"/>
          </a:xfrm>
          <a:prstGeom prst="rect">
            <a:avLst/>
          </a:prstGeom>
          <a:noFill/>
          <a:ln>
            <a:noFill/>
          </a:ln>
        </p:spPr>
      </p:pic>
      <p:cxnSp>
        <p:nvCxnSpPr>
          <p:cNvPr id="184" name="Google Shape;184;p21"/>
          <p:cNvCxnSpPr>
            <a:stCxn id="180" idx="3"/>
            <a:endCxn id="179" idx="2"/>
          </p:cNvCxnSpPr>
          <p:nvPr/>
        </p:nvCxnSpPr>
        <p:spPr>
          <a:xfrm>
            <a:off x="6902150" y="3565975"/>
            <a:ext cx="734100" cy="1230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1"/>
          <p:cNvSpPr/>
          <p:nvPr/>
        </p:nvSpPr>
        <p:spPr>
          <a:xfrm>
            <a:off x="804625" y="3288925"/>
            <a:ext cx="3608700" cy="554100"/>
          </a:xfrm>
          <a:prstGeom prst="rect">
            <a:avLst/>
          </a:prstGeom>
          <a:solidFill>
            <a:schemeClr val="accent1"/>
          </a:solidFill>
          <a:ln cap="rnd" cmpd="sng" w="22225">
            <a:solidFill>
              <a:srgbClr val="0A152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s-ES" sz="1800">
                <a:solidFill>
                  <a:schemeClr val="lt1"/>
                </a:solidFill>
                <a:latin typeface="Gill Sans"/>
                <a:ea typeface="Gill Sans"/>
                <a:cs typeface="Gill Sans"/>
                <a:sym typeface="Gill Sans"/>
              </a:rPr>
              <a:t>ARQUITECTURA DE MODELO</a:t>
            </a:r>
            <a:endParaRPr sz="1800">
              <a:solidFill>
                <a:schemeClr val="lt1"/>
              </a:solidFill>
              <a:latin typeface="Gill Sans"/>
              <a:ea typeface="Gill Sans"/>
              <a:cs typeface="Gill Sans"/>
              <a:sym typeface="Gill Sans"/>
            </a:endParaRPr>
          </a:p>
        </p:txBody>
      </p:sp>
      <p:pic>
        <p:nvPicPr>
          <p:cNvPr id="186" name="Google Shape;186;p21"/>
          <p:cNvPicPr preferRelativeResize="0"/>
          <p:nvPr/>
        </p:nvPicPr>
        <p:blipFill>
          <a:blip r:embed="rId7">
            <a:alphaModFix/>
          </a:blip>
          <a:stretch>
            <a:fillRect/>
          </a:stretch>
        </p:blipFill>
        <p:spPr>
          <a:xfrm>
            <a:off x="8913625" y="3941280"/>
            <a:ext cx="866775" cy="8667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rsonalizado">
  <a:themeElements>
    <a:clrScheme name="Personalizado 5">
      <a:dk1>
        <a:srgbClr val="000000"/>
      </a:dk1>
      <a:lt1>
        <a:srgbClr val="FFFFFF"/>
      </a:lt1>
      <a:dk2>
        <a:srgbClr val="3D3D3D"/>
      </a:dk2>
      <a:lt2>
        <a:srgbClr val="EBEBEB"/>
      </a:lt2>
      <a:accent1>
        <a:srgbClr val="1A3260"/>
      </a:accent1>
      <a:accent2>
        <a:srgbClr val="4590B8"/>
      </a:accent2>
      <a:accent3>
        <a:srgbClr val="FF0000"/>
      </a:accent3>
      <a:accent4>
        <a:srgbClr val="969FA7"/>
      </a:accent4>
      <a:accent5>
        <a:srgbClr val="C00000"/>
      </a:accent5>
      <a:accent6>
        <a:srgbClr val="D3D3D3"/>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